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7" r:id="rId2"/>
    <p:sldId id="262" r:id="rId3"/>
    <p:sldId id="260" r:id="rId4"/>
    <p:sldId id="263" r:id="rId5"/>
    <p:sldId id="264" r:id="rId6"/>
    <p:sldId id="285" r:id="rId7"/>
    <p:sldId id="286" r:id="rId8"/>
    <p:sldId id="287" r:id="rId9"/>
    <p:sldId id="278" r:id="rId10"/>
    <p:sldId id="265" r:id="rId11"/>
    <p:sldId id="269" r:id="rId12"/>
    <p:sldId id="276" r:id="rId13"/>
    <p:sldId id="277" r:id="rId14"/>
    <p:sldId id="284" r:id="rId15"/>
    <p:sldId id="292" r:id="rId16"/>
    <p:sldId id="293" r:id="rId17"/>
    <p:sldId id="267" r:id="rId18"/>
    <p:sldId id="271" r:id="rId19"/>
    <p:sldId id="272" r:id="rId20"/>
    <p:sldId id="290" r:id="rId21"/>
    <p:sldId id="289" r:id="rId22"/>
    <p:sldId id="274" r:id="rId23"/>
    <p:sldId id="275" r:id="rId24"/>
    <p:sldId id="291" r:id="rId25"/>
    <p:sldId id="268" r:id="rId26"/>
    <p:sldId id="273" r:id="rId27"/>
    <p:sldId id="279" r:id="rId28"/>
    <p:sldId id="280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BGsspMo0cP1a3qCd13i5g==" hashData="gGdUJVSYweiOjtc3C0uegbVfLI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CEE16-52C2-447A-9287-FCF98EE42E7F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C69E3-876D-4072-B425-1806FADEAB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76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69E3-876D-4072-B425-1806FADEABE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69E3-876D-4072-B425-1806FADEABE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C69E3-876D-4072-B425-1806FADEABE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12570-CC6E-4698-BB56-1ED0EE9A2640}" type="datetimeFigureOut">
              <a:rPr lang="ru-RU" smtClean="0"/>
              <a:pPr/>
              <a:t>07.06.2016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7B01-10F4-4E38-BD3C-DB42FE1D73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11" Type="http://schemas.openxmlformats.org/officeDocument/2006/relationships/hyperlink" Target="https://www.youtube.com/watch?v=eTnoNxhc2Dc" TargetMode="External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4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4.jpeg"/><Relationship Id="rId7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4.jpeg"/><Relationship Id="rId7" Type="http://schemas.openxmlformats.org/officeDocument/2006/relationships/image" Target="../media/image7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RtZmNvnlSo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7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18.gif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10.jpeg"/><Relationship Id="rId7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3.xml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4.jpeg"/><Relationship Id="rId7" Type="http://schemas.openxmlformats.org/officeDocument/2006/relationships/image" Target="../media/image8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4.jpeg"/><Relationship Id="rId7" Type="http://schemas.openxmlformats.org/officeDocument/2006/relationships/image" Target="../media/image8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18.gi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4jG9YNc9-Qc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4.jpeg"/><Relationship Id="rId7" Type="http://schemas.openxmlformats.org/officeDocument/2006/relationships/image" Target="../media/image10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10" Type="http://schemas.openxmlformats.org/officeDocument/2006/relationships/image" Target="../media/image104.jpeg"/><Relationship Id="rId4" Type="http://schemas.openxmlformats.org/officeDocument/2006/relationships/image" Target="../media/image98.jpeg"/><Relationship Id="rId9" Type="http://schemas.openxmlformats.org/officeDocument/2006/relationships/image" Target="../media/image10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hyperlink" Target="https://www.youtube.com/watch?v=KVJR9PvZGvo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0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4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4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57290" cy="6857999"/>
          </a:xfrm>
          <a:prstGeom prst="rect">
            <a:avLst/>
          </a:prstGeom>
          <a:noFill/>
        </p:spPr>
      </p:pic>
      <p:pic>
        <p:nvPicPr>
          <p:cNvPr id="2052" name="Picture 4" descr="D:\11.Разное по отделу\Фон\ФОН\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3AC5FE"/>
              </a:clrFrom>
              <a:clrTo>
                <a:srgbClr val="3AC5FE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0"/>
            <a:ext cx="6572264" cy="6858000"/>
          </a:xfrm>
          <a:prstGeom prst="rect">
            <a:avLst/>
          </a:prstGeom>
          <a:noFill/>
        </p:spPr>
      </p:pic>
      <p:pic>
        <p:nvPicPr>
          <p:cNvPr id="6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357290" cy="6857999"/>
          </a:xfrm>
          <a:prstGeom prst="rect">
            <a:avLst/>
          </a:prstGeom>
          <a:noFill/>
        </p:spPr>
      </p:pic>
      <p:pic>
        <p:nvPicPr>
          <p:cNvPr id="205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0"/>
            <a:ext cx="642942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2" descr="B:\Амелина\планирование 2013\логотип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66548" y="476672"/>
            <a:ext cx="1058673" cy="1080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548680"/>
            <a:ext cx="471490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МУНИЦИПАЛЬНОЕ УЧРЕЖДЕНИЕ КУЛЬТУРЫ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     «ТУЛЬСКАЯ БИБЛИОТЕЧНАЯ СИСТЕМА»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ЦЕНТРАЛЬНАЯ ГОРОДСКАЯ БИБЛИОТЕКА </a:t>
            </a:r>
          </a:p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им. Л.Н. ТОЛСТОГО</a:t>
            </a:r>
          </a:p>
          <a:p>
            <a:pPr algn="ctr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857364"/>
            <a:ext cx="5929354" cy="132343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Композиторы –юбиляры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2016 года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140968"/>
            <a:ext cx="29289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Виртуальная выставка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Picture 6" descr="C:\Documents and Settings\Кармазина.TBC\Рабочий стол\Новая папка (2)\2ypt0ia5kfr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643042" y="4286256"/>
            <a:ext cx="1119190" cy="1573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10" descr="C:\Documents and Settings\Кармазина.TBC\Рабочий стол\Новая папка (2)\Safonov-mu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0790" y="4214819"/>
            <a:ext cx="1248737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 descr="C:\Documents and Settings\Кармазина.TBC\Рабочий стол\Новая папка (2)\801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3845722"/>
            <a:ext cx="1357322" cy="158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643042" y="5929330"/>
            <a:ext cx="1071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В.А.Моцарт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5572140"/>
            <a:ext cx="164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С.С.Прокофьев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Кармазина.TBC\Рабочий стол\Новая папка (2)\portre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780" y="3857628"/>
            <a:ext cx="1359489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4500562" y="5572140"/>
            <a:ext cx="1428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Д.Д.Шостакович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5929330"/>
            <a:ext cx="100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С.И.Танеев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1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Прямоугольник 13"/>
          <p:cNvSpPr/>
          <p:nvPr/>
        </p:nvSpPr>
        <p:spPr>
          <a:xfrm>
            <a:off x="2714612" y="1214422"/>
            <a:ext cx="6143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          Будущий композитор родился в  деревне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Сонцовке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, расположенной в Екатеринославской губернии. Уже с ранних лет проявился его исключительный музыкальный дар. В пять с половиной лет Сергей сочинил первую небольшую пьесу. Через четыре года мальчик легко играл пьесы Моцарта и простые сонаты Бетховена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 двенадцати годам он написал множество маленьких пьес для фортепиано, песенок и две оперы - «Великан» и «На пустынных островах». Либретто для этих опер было составлено самим юным композитором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 этом же году в его жизни появляется педагог, который за короткий срок сумел привить ему навыки композитора. Это был Р. Глиэр, тогда еще молодой человек. 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 descr="C:\Documents and Settings\Кармазина.TBC\Рабочий стол\моцарт\3O8c-nVpCk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496"/>
            <a:ext cx="2258243" cy="2479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2472768" y="214290"/>
            <a:ext cx="4737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    С.С. Прокофьев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9" name="Picture 5" descr="C:\Documents and Settings\Кармазина.TBC\Рабочий стол\моцарт\862F8A6A-910B-4BFF-AD33-D40C6B478B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5321">
            <a:off x="1169227" y="537211"/>
            <a:ext cx="1490879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>
            <a:off x="928662" y="3500438"/>
            <a:ext cx="5286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          В 1904 году Прокофьев поступает в Петербургскую консерваторию в класс композиции (Н. А. Римский-Корсаков, А.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Лядов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) и фортепиано. Первые годы после окончания консерватории были периодом напряженного композиторского труда.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3108" y="3071810"/>
            <a:ext cx="3143272" cy="28575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286248" y="857232"/>
            <a:ext cx="20858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(23.04.1891 - 05.03.1953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28662" y="4357694"/>
            <a:ext cx="5357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          В этот период появляются оперы, фортепианные пьесы, сонаты, симфонии, романсы, песни Прокофьева.  Наиболее крупные среди них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- Первая и Вторая фортепианные сонаты, Первый концерт для фортепиано с оркестром. Этот концерт Прокофьев сыграл на выпускном экзамене по фортепиано в 1914 году, завоевав премию им. А. Рубинштейна.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142976" y="571501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Всего у С.Прокофьева пять концертов для фортепиано, два для скрипки и один для виолончели. В 1917 г. Прокофьев написал Первую симфонию, назвав её «Классической». Вплоть до 1952 г., когда была создана последняя, Седьмая симфония, композитор постоянно обращался к этому жанру. Тем не менее основные жанры в его творчестве — опера и балет.</a:t>
            </a:r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1032" name="Picture 8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43108" y="5500702"/>
            <a:ext cx="3357586" cy="311786"/>
          </a:xfrm>
          <a:prstGeom prst="rect">
            <a:avLst/>
          </a:prstGeom>
          <a:noFill/>
        </p:spPr>
      </p:pic>
      <p:pic>
        <p:nvPicPr>
          <p:cNvPr id="1033" name="Picture 9" descr="C:\Documents and Settings\Кармазина.TBC\Рабочий стол\Новая папка\04_29_Woods_Concert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071678"/>
            <a:ext cx="1238234" cy="61911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047656" y="537321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Маленький Прокофьев с клавиром оперы «Великан»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Прямоугольник 3"/>
          <p:cNvSpPr/>
          <p:nvPr/>
        </p:nvSpPr>
        <p:spPr>
          <a:xfrm>
            <a:off x="2786050" y="285728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	В 1918 году по командировке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</a:rPr>
              <a:t>Наркомпроса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Прокофьев выезжает за границу на длительные гастроли. Впереди разлука с Родиной на целых пятнадцать лет. За границей он успешно концертировал и писал музыку. В 1919 году появилась его знаменитая опера «Любовь к трём апельсинам» по К. Гоцци, затем балет «Стальной скок»,  балет «Блудный сын».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 1927 году Прокофьев приезжает на гастроли в СССР. Его авторские концерты в Москве, Ленинграде, Киеве и других городах проходят с триумфальным успехом. В дальнейшем Прокофьев посещает Россию еще два раза, давая концерты и занимаясь композицией с аспирантами Московской консерватории</a:t>
            </a:r>
            <a:r>
              <a:rPr lang="ru-RU" sz="1200" dirty="0" smtClean="0"/>
              <a:t>.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Picture 3" descr="C:\Documents and Settings\Кармазина.TBC\Рабочий стол\Новая папка\R&amp;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15616" y="2564904"/>
            <a:ext cx="2111442" cy="150971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98" name="Picture 2" descr="C:\Documents and Settings\Кармазина.TBC\Рабочий стол\моцарт\p2puihtbkopv4qorxzz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1640" y="260648"/>
            <a:ext cx="1143008" cy="187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1187624" y="4365104"/>
            <a:ext cx="2357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            В 1932 году он принимает решение окончательно вернуться в Россию</a:t>
            </a:r>
            <a:r>
              <a:rPr lang="ru-RU" sz="1200" dirty="0" smtClean="0"/>
              <a:t>.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Вершины его балетного творчества — «Ромео и Джульетта» (1936 г.) и «Золушка» (1944 г.). </a:t>
            </a:r>
          </a:p>
          <a:p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В оперном жанре величайшими достижениями Прокофьева по праву считаются «Война и мир»  по Л. Н. Толстому и «Обручение в монастыре»  на сюжет «Дуэньи» Р. Шеридана.</a:t>
            </a:r>
            <a:endParaRPr lang="ru-RU" sz="1200" dirty="0"/>
          </a:p>
        </p:txBody>
      </p:sp>
      <p:pic>
        <p:nvPicPr>
          <p:cNvPr id="4101" name="Picture 5" descr="C:\Documents and Settings\Кармазина.TBC\Рабочий стол\Новая папка\img389 cop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000240"/>
            <a:ext cx="3077804" cy="164307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02" name="Picture 6" descr="C:\Documents and Settings\Кармазина.TBC\Рабочий стол\Новая папка\4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071942"/>
            <a:ext cx="1238247" cy="18658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03" name="Picture 7" descr="C:\Documents and Settings\Кармазина.TBC\Рабочий стол\Новая папка\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3857628"/>
            <a:ext cx="2762253" cy="207169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475656" y="4149080"/>
            <a:ext cx="1401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«Ромео и Джульетта»</a:t>
            </a:r>
            <a:endParaRPr lang="ru-RU" sz="10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00496" y="3714752"/>
            <a:ext cx="14287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«Война и мир»</a:t>
            </a:r>
            <a:endParaRPr lang="ru-RU" sz="10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72264" y="6000768"/>
            <a:ext cx="1683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«Обручение в монастыре»</a:t>
            </a:r>
            <a:endParaRPr lang="ru-RU" sz="1000" b="1" dirty="0"/>
          </a:p>
        </p:txBody>
      </p:sp>
      <p:pic>
        <p:nvPicPr>
          <p:cNvPr id="4104" name="Picture 8" descr="C:\Documents and Settings\Кармазина.TBC\Рабочий стол\моцарт\0_1520f7_e5ef9b11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5861" y="2057400"/>
            <a:ext cx="956364" cy="728658"/>
          </a:xfrm>
          <a:prstGeom prst="rect">
            <a:avLst/>
          </a:prstGeom>
          <a:noFill/>
        </p:spPr>
      </p:pic>
      <p:pic>
        <p:nvPicPr>
          <p:cNvPr id="4105" name="Picture 9" descr="C:\Documents and Settings\Кармазина.TBC\Рабочий стол\моцарт\0_1520f7_e5ef9b11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892" y="2071678"/>
            <a:ext cx="1446620" cy="110218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00430" y="6286520"/>
            <a:ext cx="52864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Смотреть видео </a:t>
            </a:r>
          </a:p>
          <a:p>
            <a:pPr algn="ctr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С. С. Прокофьев «Джульетта-девочка</a:t>
            </a:r>
            <a:r>
              <a:rPr lang="ru-RU" dirty="0" smtClean="0">
                <a:hlinkClick r:id="rId11"/>
              </a:rPr>
              <a:t>»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220486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С.Прокофьев в 1918 году</a:t>
            </a:r>
            <a:endParaRPr lang="ru-RU" sz="1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6" name="Picture 2" descr="C:\Documents and Settings\Кармазина.TBC\Рабочий стол\к виртуальной выставке\прокофьев\Prokofiev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857256" cy="14319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Кармазина.TBC\Рабочий стол\к виртуальной выставке\прокофьев\PwN7CB78mX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013176"/>
            <a:ext cx="1038633" cy="129614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9" descr="C:\Documents and Settings\Кармазина.TBC\Рабочий стол\к виртуальной выставке\прокофьев\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43608" y="1988840"/>
            <a:ext cx="1016577" cy="13070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C:\Documents and Settings\Кармазина.TBC\Рабочий стол\к виртуальной выставке\прокофьев\w200-stretch-648b161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518018"/>
            <a:ext cx="919266" cy="125479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 descr="C:\Documents and Settings\Кармазина.TBC\Рабочий стол\к виртуальной выставке\прокофьев\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701" y="476672"/>
            <a:ext cx="994609" cy="129614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Табличка 45"/>
          <p:cNvSpPr/>
          <p:nvPr/>
        </p:nvSpPr>
        <p:spPr>
          <a:xfrm>
            <a:off x="2195736" y="548680"/>
            <a:ext cx="2520280" cy="115212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Табличка 46"/>
          <p:cNvSpPr/>
          <p:nvPr/>
        </p:nvSpPr>
        <p:spPr>
          <a:xfrm>
            <a:off x="2267744" y="2132856"/>
            <a:ext cx="2520280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Табличка 47"/>
          <p:cNvSpPr/>
          <p:nvPr/>
        </p:nvSpPr>
        <p:spPr>
          <a:xfrm>
            <a:off x="2195736" y="3645024"/>
            <a:ext cx="2592288" cy="100811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абличка 48"/>
          <p:cNvSpPr/>
          <p:nvPr/>
        </p:nvSpPr>
        <p:spPr>
          <a:xfrm>
            <a:off x="2267744" y="5085184"/>
            <a:ext cx="2502040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абличка 49"/>
          <p:cNvSpPr/>
          <p:nvPr/>
        </p:nvSpPr>
        <p:spPr>
          <a:xfrm>
            <a:off x="4932040" y="548680"/>
            <a:ext cx="2715214" cy="115212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абличка 50"/>
          <p:cNvSpPr/>
          <p:nvPr/>
        </p:nvSpPr>
        <p:spPr>
          <a:xfrm>
            <a:off x="4932040" y="2132856"/>
            <a:ext cx="2808312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Табличка 51"/>
          <p:cNvSpPr/>
          <p:nvPr/>
        </p:nvSpPr>
        <p:spPr>
          <a:xfrm>
            <a:off x="5004048" y="3645024"/>
            <a:ext cx="2664296" cy="100811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Табличка 52"/>
          <p:cNvSpPr/>
          <p:nvPr/>
        </p:nvSpPr>
        <p:spPr>
          <a:xfrm>
            <a:off x="5004048" y="5085184"/>
            <a:ext cx="2571768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339752" y="548680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Автографы С. С. Прокофьева  : справочник / [сост. : Ф. Красинская, М. Стародубцева].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1977.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131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411760" y="2184539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Блок, В. Музыка Прокофьева для детей  / Владимир Блок.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1969.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76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39752" y="3645024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Вишневецкий, И. Сергей Прокофьев  / Игорь Вишневецкий.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Молодая гвардия, 2009.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703 с. : ил.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(Жизнь замечательных людей).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3" name="Picture 3" descr="C:\Documents and Settings\Кармазина.TBC\Рабочий стол\к виртуальной выставке\прокофьев\aHR0cDovL3N0YXRpYy5vem9uZS5ydS9tdWx0aW1lZGlhL2Jvb2tzX2NvdmVycy8xMDExNzg4NzYyLmpwZw==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085184"/>
            <a:ext cx="894957" cy="144016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04048" y="641013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Дельсон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 Фортепианное творчество и пианизм Прокофьева / Виктор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Дельсон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1973.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285 с.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39752" y="5157192"/>
            <a:ext cx="24482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Данько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 Сергей Сергеевич Прокофьев, 1891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1953 : популярная монография / Лариса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Данько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2-е,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Музыка, 1983.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95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6" name="Picture 10" descr="C:\Documents and Settings\Кармазина.TBC\Рабочий стол\к виртуальной выставке\прокофьев\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6376" y="2060848"/>
            <a:ext cx="885512" cy="115212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076056" y="2132856"/>
            <a:ext cx="280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Мнацаканова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Опера С. С. Прокофьева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Обручение в Монастыре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Дуэнья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/ Елизавета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Мнацаканова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1962.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 с. : ил.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8" name="Picture 7" descr="C:\Documents and Settings\Кармазина.TBC\Рабочий стол\к виртуальной выставке\прокофьев\5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988170" y="3429000"/>
            <a:ext cx="954061" cy="12241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148064" y="3645024"/>
            <a:ext cx="2376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Полякова, Л. Война и мир С. С. Прокофьева / Людмила Полякова.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Музгиз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1960.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143 с. : ил.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(Путеводители по операм).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076056" y="5229200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С. Автобиография / Сергей Прокофьев.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е, доп.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1982.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599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7" name="Picture 3" descr="C:\Documents and Settings\Кармазина.TBC.000\Рабочий стол\к виртуальной выставке\прокофьев\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916832"/>
            <a:ext cx="1001712" cy="154781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C:\Documents and Settings\Кармазина.TBC\Рабочий стол\к виртуальной выставке\прокофьев\310950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50" b="10488"/>
          <a:stretch>
            <a:fillRect/>
          </a:stretch>
        </p:blipFill>
        <p:spPr bwMode="auto">
          <a:xfrm>
            <a:off x="7956376" y="3717032"/>
            <a:ext cx="1020311" cy="1285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6" name="Picture 8" descr="C:\Documents and Settings\Кармазина.TBC\Рабочий стол\к виртуальной выставке\img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301208"/>
            <a:ext cx="1428760" cy="107157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7" name="Picture 9" descr="C:\Documents and Settings\Кармазина.TBC\Рабочий стол\к виртуальной выставке\прокофьев\434f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1029491" cy="130498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Табличка 25"/>
          <p:cNvSpPr/>
          <p:nvPr/>
        </p:nvSpPr>
        <p:spPr>
          <a:xfrm>
            <a:off x="2267744" y="548680"/>
            <a:ext cx="2520280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абличка 26"/>
          <p:cNvSpPr/>
          <p:nvPr/>
        </p:nvSpPr>
        <p:spPr>
          <a:xfrm>
            <a:off x="2267744" y="2204864"/>
            <a:ext cx="2520280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абличка 27"/>
          <p:cNvSpPr/>
          <p:nvPr/>
        </p:nvSpPr>
        <p:spPr>
          <a:xfrm>
            <a:off x="2267744" y="3717032"/>
            <a:ext cx="2592288" cy="1224136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абличка 28"/>
          <p:cNvSpPr/>
          <p:nvPr/>
        </p:nvSpPr>
        <p:spPr>
          <a:xfrm>
            <a:off x="2339752" y="5229200"/>
            <a:ext cx="2520280" cy="115212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абличка 30"/>
          <p:cNvSpPr/>
          <p:nvPr/>
        </p:nvSpPr>
        <p:spPr>
          <a:xfrm>
            <a:off x="5076056" y="548680"/>
            <a:ext cx="2664296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абличка 31"/>
          <p:cNvSpPr/>
          <p:nvPr/>
        </p:nvSpPr>
        <p:spPr>
          <a:xfrm>
            <a:off x="5076056" y="2204864"/>
            <a:ext cx="2736304" cy="108012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Сергеевич Прокофьев : книга для школьников / [сост. О.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Очаковская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. – М. : Музыка, 1990. – 159 с. : ил.</a:t>
            </a: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3" name="Табличка 32"/>
          <p:cNvSpPr/>
          <p:nvPr/>
        </p:nvSpPr>
        <p:spPr>
          <a:xfrm>
            <a:off x="5076056" y="3717032"/>
            <a:ext cx="2592288" cy="1224136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Табличка 33"/>
          <p:cNvSpPr/>
          <p:nvPr/>
        </p:nvSpPr>
        <p:spPr>
          <a:xfrm>
            <a:off x="5076056" y="5229200"/>
            <a:ext cx="2357454" cy="1152128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220072" y="5229200"/>
            <a:ext cx="2232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Сергей. Петя и волк  [Звукозапись] : симфоническая сказка / С. Прокофьев.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Театр рекламы : Три Белых Кошки, 2004.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SOBRANIE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Сказки о музыке).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1" name="Picture 3" descr="C:\Documents and Settings\Кармазина.TBC\Рабочий стол\к виртуальной выставке\прокофьев\456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946552" cy="13949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6" descr="C:\Documents and Settings\Кармазина.TBC\Рабочий стол\к виртуальной выставке\прокофьев\tokkata_zhizni_sergej_prokofev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157192"/>
            <a:ext cx="976883" cy="141299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14" descr="C:\Documents and Settings\Кармазина.TBC\Рабочий стол\к виртуальной выставке\прокофьев\3779793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126464" cy="13681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339752" y="641013"/>
            <a:ext cx="24482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 С. С. : альбом / [сост. и вступ. статья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Нестьевой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2-е.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1990.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159 с. : ил.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483768" y="2276872"/>
            <a:ext cx="2016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Детство / Сергей Прокофьев.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4-е.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192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7414" name="Picture 6" descr="C:\Documents and Settings\Кармазина.TBC.000\Рабочий стол\к виртуальной выставке\прокофьев\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3645024"/>
            <a:ext cx="1019834" cy="134518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411760" y="3717032"/>
            <a:ext cx="2520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 С. С.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Мясковский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Я. : переписка  / [сост.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текста : М. Козловой и Н.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Яценко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вступ.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Д.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Кабалевского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1977.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599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483768" y="5301208"/>
            <a:ext cx="2376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Розинер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Ф. Токката  жизни. С. Прокофьев : музыковедческая повесть / Феликс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Розинер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Молодая гвардия, 1978.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208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5292080" y="620688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Сабинина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Сергей Прокофьев / Мария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Сабинина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1960.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58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220072" y="3717032"/>
            <a:ext cx="2520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Сорокер, Я. Камерно-инструментальные ансамбли С. Прокофьева / Яков Сорокер.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1973.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103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4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176427"/>
            <a:ext cx="792088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Боровикова, Л.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Казус Сергея Прокофьева / Л.  Боровикова  // Чудеса и приключения.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2013. - 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48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Долинская,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Новая эпистолярная новелла : к 120-летию Сергея Прокофьева / Е. Долинская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26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Долинская,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театральном коде Прокофьева / Е. Долинская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2012. - №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Долинская,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Театральный слух Прокофьева  / Е. Долинская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2010. - № 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Ефимов,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 и Шостакович между Диезом и Бекаром  / Е. Ефимов // Наше наследие.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2013. - № 105.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113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140.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Кремлев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Ю.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Эстетические взгляды С. С. Прокофьева : по материалам высказываний / Юлий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Кремлев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М. ; Л. : Музыка, 1966. – 154 с.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Лукашевич, М.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едем на бал. Знакомство с балетом С. Прокофьева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Золушка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:  конспект урока в 1 классе / М. Лукашевич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Мартынов, 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Сергей Прокофьев.  Жизнь и творчество / Иван Мартынов. – М. : Музыка, 1974. – 560 с. : ил.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Модестов, В.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Ребенок богов / В. Модестов // Детская роман-газета.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Немировская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 детства с большим миром 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Гадкий утёнок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Прокофьева / И.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Немировская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Прокофьев, С. С. 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материалы, документы, воспоминания / [сост., ред., примеч., вступ. ст. 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Шлифштейна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].  -  Изд. 2-е, доп. – Москва 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Музгиз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1961. – 707 с. : ил.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Классический балет в детском саду / Татьяна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// Музыкальный руководитель.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 -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Сергей Сергеевич Прокофьев  /  Татьяна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// Музыкальный руководитель.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2016.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27.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Симфоническая сказка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 и волк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С.С. Прокофьева  / Татьяна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Музыкальный руководитель.  -  2016.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Скудина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Симфония радости и победы / Г.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Скудина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2010. - №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Тараканов, 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Стиль симфоний Прокофьева : исследование / Михаил Тараканов. – М. : Музыка, 1968. – 432 с. : ил.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Цукер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моцартианством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соцреализмом /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Цукер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17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76672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>
                <a:latin typeface="Baskerville" pitchFamily="2" charset="0"/>
              </a:rPr>
              <a:t>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Список литературы</a:t>
            </a:r>
            <a:endParaRPr lang="ru-RU" sz="2800" dirty="0"/>
          </a:p>
        </p:txBody>
      </p:sp>
      <p:pic>
        <p:nvPicPr>
          <p:cNvPr id="6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620688"/>
            <a:ext cx="1601778" cy="307618"/>
          </a:xfrm>
          <a:prstGeom prst="rect">
            <a:avLst/>
          </a:prstGeom>
          <a:noFill/>
        </p:spPr>
      </p:pic>
      <p:pic>
        <p:nvPicPr>
          <p:cNvPr id="7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04248" y="620688"/>
            <a:ext cx="1601778" cy="3076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Прямоугольник 4"/>
          <p:cNvSpPr/>
          <p:nvPr/>
        </p:nvSpPr>
        <p:spPr>
          <a:xfrm>
            <a:off x="3923928" y="404664"/>
            <a:ext cx="1383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askerville" pitchFamily="2" charset="0"/>
              </a:rPr>
              <a:t>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Ноты </a:t>
            </a:r>
            <a:endParaRPr lang="ru-RU" sz="28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03648" y="1196752"/>
            <a:ext cx="74295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Арии и сцены из опер [Ноты] : для тенора 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 ; сост. А.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Кильчевская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1978. -  60 с.</a:t>
            </a:r>
            <a:endParaRPr kumimoji="0" lang="ru-RU" sz="1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Бал у Лариных : вальс из музыки к спектаклю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Евгений Онегин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[Ноты] / С. Прокофьев // Концертные обработки  вальсов советских композиторов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сост.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З. Виткинд.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Советский композитор, 1980.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30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Концертный репертуар пианиста).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Вокальные сочинения [Ноты] : для голоса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1991.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78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Воспоминания. Прорыв. Отчаяние. Наваждение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Девятая соната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Советский композитор, 1984.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38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 пьес из балета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Золушка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Детские рукописи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 ; сост.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Рейтих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е, доп.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56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(Библиотека юного пианиста. Старшие классы детской музыкальной школы).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пьесы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 ; [сост.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редакция М. Михайловой.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63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(Советская фортепианная классика для детей и юношества. Младшие, средние и старшие классы детских музыкальных школ).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романсы и песни [Ноты] : для голоса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Музыка, 1987. -  46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Мимолетности [Ноты] : соч. 22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Пркофьев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СПб. : Композитор, 1993.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39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(Золотой репертуар пианиста).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Марш из оперы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Любовь к трем  апельсинам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01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15616" y="620688"/>
            <a:ext cx="785818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 и волк  : симфоническая сказка [Ноты]  / С. Прокофьев ;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4 руки  В. Блока ; редакция А.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Батоговой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Н. Лукьяновой.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Переизд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1979.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87 с.</a:t>
            </a:r>
            <a:endParaRPr lang="ru-RU" sz="1200" dirty="0" smtClean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Прелюдия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Ригодон [Ноты] / С. Прокофьев // Пьесы.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8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[ред.-сост. Б. Романов].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(Педагогический репертуар музыкальных  училищ. 1- 2 курсы).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Сарказмы, соч. 17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СПб. : Композитор, 1993.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(Золотой репертуар пианиста).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Пркофьев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Скерцо 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№ 2 [Ноты] : для скрипки (или флейты)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55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№ 6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48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№ 9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Сюита из балета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Шут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[Ноты] /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Прокофьев ; концертная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2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Самолетова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56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Сюита из оперы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Война и мир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[Ноты] / С. Прокофьев ; концертная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Самолетова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// Произведения для двух фортепиано.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Токката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Прокофьев.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 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пьесы из балета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Золушка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[Ноты] / С. Прокофьев // Концертные произведения советских композиторов.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8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Прокофьев,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Четыре пьесы [Ноты] /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Прокофьев // Концертные пьесы советских композиторов.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10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43808" y="5013176"/>
            <a:ext cx="3886380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2029504" y="142852"/>
            <a:ext cx="47436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  Д.Д.Шостакович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857232"/>
            <a:ext cx="2161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(25.09.1906 – 09.08.1975)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Кармазина.TBC\Рабочий стол\Новая папка\0410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85728"/>
            <a:ext cx="1506541" cy="10716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14480" y="1500174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Дмитрий Дмитриевич Шостакович родился  в  сентябре 1906 года в столице Российской Империи – Петербурге. Мать его была пианисткой, а отец химиком. С ранних лет мама смогла привить сыну любовь к музыке, и он с удовольствием играл на пианино. В будущем Дмитрий обучался в частной музыкальной школе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Незаурядные способности мальчика были многими замечены. А. Глазунов назвал его новым Моцартом - так поразил он всех своей необыкновенной музыкальностью, прекрасной памятью, тонким слухом и композиторским даром, который проявился в небольших прелюдиях для фортепиано, сочиненных им незадолго до поступления в Петроградскую консерваторию и исполненных перед экзаменационной комиссией.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3571876"/>
            <a:ext cx="63030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В 1919 году Дмитрий Дмитриевич стал учеником  Петроградской консерватории. Спустя четыре года окончил свое обучение в роли пианиста. В 1925 году он стал дипломированным композитором. Его выпускной работой была Первая симфония. В своей Первой симфонии Шостакович продолжил славные традиции русской композиторской школы.</a:t>
            </a:r>
          </a:p>
          <a:p>
            <a:r>
              <a:rPr lang="ru-RU" dirty="0" smtClean="0"/>
              <a:t>       </a:t>
            </a:r>
            <a:endParaRPr lang="ru-RU" dirty="0"/>
          </a:p>
        </p:txBody>
      </p:sp>
      <p:pic>
        <p:nvPicPr>
          <p:cNvPr id="1026" name="Picture 2" descr="C:\Documents and Settings\Кармазина.TBC\Рабочий стол\моцарт\dmitrij-shostakovich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71480"/>
            <a:ext cx="1357322" cy="190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85720" y="500063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 Первые серьезные достижения Шостаковича в развитии гражданской тематики в музыке - его Вторая и Третья симфонии (1927-1929).</a:t>
            </a:r>
            <a:r>
              <a:rPr lang="ru-RU" sz="1200" dirty="0" smtClean="0"/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Пятая симфония явилась первой кульминацией симфонического творчества Шостаковича, одной из вершин всего советского симфонизма. ”Оптимистической трагедией” назвали ее современники. В своем триумфальном шествии симфония легко перешагнула границы нашей страны и многократно звучала за рубежом.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4643446"/>
            <a:ext cx="2500330" cy="290629"/>
          </a:xfrm>
          <a:prstGeom prst="rect">
            <a:avLst/>
          </a:prstGeom>
          <a:noFill/>
        </p:spPr>
      </p:pic>
      <p:pic>
        <p:nvPicPr>
          <p:cNvPr id="13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3071810"/>
            <a:ext cx="2500330" cy="290629"/>
          </a:xfrm>
          <a:prstGeom prst="rect">
            <a:avLst/>
          </a:prstGeom>
          <a:noFill/>
        </p:spPr>
      </p:pic>
      <p:pic>
        <p:nvPicPr>
          <p:cNvPr id="1027" name="Picture 3" descr="C:\Documents and Settings\Кармазина.TBC.000\Рабочий стол\Новая папка\загружен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3140968"/>
            <a:ext cx="1927966" cy="13681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623720" y="4581128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Консерватория в Петрограде</a:t>
            </a:r>
            <a:endParaRPr lang="ru-RU" sz="1200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404664"/>
            <a:ext cx="650082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В конце 1920-х годов Шостакович начинает сотрудничать с некоторыми театральными режиссерами и кинорежиссерами - музыкально оформляет драматические спектакли и кинофильмы тех лет. Разные эпохи, разных людей, их чувства и настроения отображали фильмы, музыкально оформленные Шостаковичем. Интересны песни рабочих окраин, которые композитор ввел в кинофильм „Человек с ружьем” („Тучи над городом встали”) и 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кинотрилогию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о Максиме („Крутится, вертится шар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голубой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”). Они не только верно передавали аромат эпохи, но и прочно вошли в музыкальный быт 1930-х годов.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2276872"/>
            <a:ext cx="67151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В 1928 году композитором была создана первая опера - „Нос” на сюжет повести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Н.В.Гоголя. Обращение к произведению великого русского писателя сыграло важную роль в развитии Шостаковича как художника, выявило своеобразие, оригинальность его устремлений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Те же черты - сатирический гротеск и бытовая сатира - присутствуют и во второй опере Шостаковича - „Катерина Измайлова” (1932). Интересно отметить, что такое глубоко трагедийное произведение создавалось одновременно с комедийным балетом „Светлый ручей”, близким по музыке к предыдущим балетам Шостаковича „Золотой век” и „Болт”.</a:t>
            </a:r>
            <a:r>
              <a:rPr lang="ru-RU" sz="1200" dirty="0" smtClean="0"/>
              <a:t>  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Последняя опера — «Игроки» по Гоголю — не была закончена и прозвучала лишь после смерти композитора,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 1978 г., в концертном исполнении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869160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	Начавшаяся в 1941 году война отодвинула на дальние сроки осуществление замыслов мирного времени.  ”Нашей борьбе с фашизмом, нашей грядущей победе над врагом, моему родному городу - Ленинграду - и посвящаю свою 7-ю симфонию”, - написал на партитуре Шостакович летом 1941-го.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Home\Documents\8b5cd04517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929066"/>
            <a:ext cx="2245469" cy="18693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Home\Desktop\Новая папка (2)\8578be7a14ab40ae29b461fb79b23a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823199" cy="121444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052" name="Picture 4" descr="C:\Users\Home\Desktop\Новая папка (2)\The-No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88164">
            <a:off x="399976" y="3263559"/>
            <a:ext cx="1739439" cy="116046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053" name="Picture 5" descr="C:\Users\Home\Documents\295077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39889">
            <a:off x="6870489" y="401858"/>
            <a:ext cx="1912193" cy="143763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28926" y="1857364"/>
            <a:ext cx="2500330" cy="290629"/>
          </a:xfrm>
          <a:prstGeom prst="rect">
            <a:avLst/>
          </a:prstGeom>
          <a:noFill/>
        </p:spPr>
      </p:pic>
      <p:pic>
        <p:nvPicPr>
          <p:cNvPr id="12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15816" y="4365104"/>
            <a:ext cx="2500330" cy="290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3857628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 	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Отношения Шостаковича с советской властью были очень «неровными», что дорого стоило композитору в плане здоровья — современники отмечали у него признаки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затравленности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и постоянной неуверенности. Официозный скандал в 1930-х и в конце 1940-х сменился благосклонностью. 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 1957г. Шостакович становится секретарем Союза композиторов СССР, Союза композиторов РСФСР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 1960, в 1960-1968 первый секретарь).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Композитор являлся почётным членом многих зарубежных академий и почётным доктором ряда университетов. Творчество Шостаковича оказало огромное влияние на развитие мирового музыкального искусства.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16632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	В период 1943—1948 гг. преподавал  в Московской консерватории. Среди учеников Шостаковича — такой мастер, как Г.В.Свиридов.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Для выражения своих сокровенных идей, мыслей и чувств Шостакович использует жанры камерной музыки. В этой области им созданы такие шедевры как Фортепианный квинтет (1940), Фортепианное трио (1944), Струнные квартеты № 2 (1944), № 3 (1946) и № 4 (1949).</a:t>
            </a:r>
            <a:r>
              <a:rPr lang="ru-RU" sz="1200" dirty="0" smtClean="0"/>
              <a:t> </a:t>
            </a:r>
          </a:p>
          <a:p>
            <a:pPr algn="just"/>
            <a:r>
              <a:rPr lang="ru-RU" sz="1200" dirty="0" smtClean="0"/>
              <a:t>	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Пятидесятые годы начались для Шостаковича очень важной работой. Участвуя в качестве члена жюри на Конкурсе имени Баха в Лейпциге осенью 1950 года, композитор был настолько вдохновлён атмосферой города и музыкой его великого жителя — И. С. Баха, — что по приезде в Москву приступил к сочинению 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24 Прелюдий и Фуг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 для фортепиано</a:t>
            </a:r>
            <a:r>
              <a:rPr lang="ru-RU" sz="1200" dirty="0" smtClean="0"/>
              <a:t>.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Home\Desktop\Новая папка (2)\54225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42"/>
            <a:ext cx="1704977" cy="2476500"/>
          </a:xfrm>
          <a:prstGeom prst="snip2Diag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63888" y="1844824"/>
            <a:ext cx="2500330" cy="290629"/>
          </a:xfrm>
          <a:prstGeom prst="rect">
            <a:avLst/>
          </a:prstGeom>
          <a:noFill/>
        </p:spPr>
      </p:pic>
      <p:pic>
        <p:nvPicPr>
          <p:cNvPr id="14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3573016"/>
            <a:ext cx="2786082" cy="290629"/>
          </a:xfrm>
          <a:prstGeom prst="rect">
            <a:avLst/>
          </a:prstGeom>
          <a:noFill/>
        </p:spPr>
      </p:pic>
      <p:pic>
        <p:nvPicPr>
          <p:cNvPr id="15" name="Picture 2" descr="C:\Documents and Settings\Кармазина.TBC\Рабочий стол\Новая папка\041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071810"/>
            <a:ext cx="1376964" cy="979512"/>
          </a:xfrm>
          <a:prstGeom prst="rect">
            <a:avLst/>
          </a:prstGeom>
          <a:noFill/>
        </p:spPr>
      </p:pic>
      <p:pic>
        <p:nvPicPr>
          <p:cNvPr id="2050" name="Picture 2" descr="C:\Users\Home\Documents\4223-7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3571876"/>
            <a:ext cx="1785950" cy="2296221"/>
          </a:xfrm>
          <a:prstGeom prst="snip2Diag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2214546" y="2214554"/>
            <a:ext cx="6662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	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В семидесятые годы композитором созданы вокальные циклы на стихи </a:t>
            </a: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М.И.Цветаевой и Микеланджело, 13-й, 14-й  и 15-й  струнные квартеты и 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</a:rPr>
              <a:t>Симфония № 15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, сочинение, отличающееся настроением задумчивости, ностальгии, воспоминаний. Вокальные циклы и фортепианные сочинения Шостаковича вошли в мировую сокровищницу музыкального искусства, но прежде всего он был гениальным симфонистом. Именно в своих симфониях он попытался переложить на язык музыки историю XX века, со всеми его трагедиями и страданиями. Всего у Шостаковича Пятнадцать симфоний.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500702"/>
            <a:ext cx="6072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Смотреть видео</a:t>
            </a:r>
          </a:p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Д.Д. Шостакович «Лирический вальс»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0"/>
            <a:ext cx="642942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2274838"/>
            <a:ext cx="59293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Мы предлагаем вашему вниманию  </a:t>
            </a:r>
          </a:p>
          <a:p>
            <a:pPr algn="ctr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виртуальную выставку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«Композиторы-юбиляры 2016 года»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которая познакомит вас с основными вехами творчества великих музыкантов, а также с книгами и статьями из периодических изданий, посвященных их жизни </a:t>
            </a:r>
          </a:p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деятельности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643446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В.А.Моцарт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С.С.Прокофьев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Д.Д.Шостакович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С.Н.Танеев</a:t>
            </a:r>
            <a:endParaRPr lang="ru-RU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488" y="285728"/>
            <a:ext cx="457203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   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Музыка — это откровение более высокое,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чем мудрость и философия».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Людвиг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ван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Бетховен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4" name="Picture 5" descr="C:\Documents and Settings\Кармазина.TBC\Рабочий стол\Новая папка\music-melody-wallpape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4664"/>
            <a:ext cx="1558901" cy="15608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4357694"/>
            <a:ext cx="478634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Выставка состоит из следующих разделов: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0962" name="Picture 2" descr="C:\Documents and Settings\Кармазина.TBC\Рабочий стол\к виртуальной выставке\шостакович\full___.______________4fdf0fba6e1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78" y="214291"/>
            <a:ext cx="928536" cy="128588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63" name="Picture 3" descr="C:\Documents and Settings\Кармазина.TBC\Рабочий стол\к виртуальной выставке\шостакович\w200-stretch-0fb410b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882250" cy="1285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64" name="Picture 4" descr="C:\Documents and Settings\Кармазина.TBC\Рабочий стол\к виртуальной выставке\шостакович\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143248"/>
            <a:ext cx="964806" cy="12144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65" name="Picture 5" descr="C:\Documents and Settings\Кармазина.TBC\Рабочий стол\к виртуальной выставке\шостакович\1001119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572008"/>
            <a:ext cx="887138" cy="135732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66" name="Picture 6" descr="C:\Documents and Settings\Кармазина.TBC\Рабочий стол\к виртуальной выставке\шостакович\bi0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214290"/>
            <a:ext cx="874841" cy="132243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67" name="Picture 7" descr="C:\Documents and Settings\Кармазина.TBC\Рабочий стол\к виртуальной выставке\шостакович\ZHizn_Dmitriya_SHostakovicha_16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6710" y="3143248"/>
            <a:ext cx="881062" cy="138920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8" descr="C:\Documents and Settings\Кармазина.TBC\Рабочий стол\к виртуальной выставке\шостакович\title-shostakovich_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786710" y="4714884"/>
            <a:ext cx="857975" cy="12541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0" name="Picture 10" descr="C:\Documents and Settings\Кармазина.TBC\Рабочий стол\к виртуальной выставке\шостакович\shostakovich_mezhdu_mgnoveniem_i_vechnost_yu_dokumenty_materialy_stat_i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1643050"/>
            <a:ext cx="996950" cy="136525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Табличка 24"/>
          <p:cNvSpPr/>
          <p:nvPr/>
        </p:nvSpPr>
        <p:spPr>
          <a:xfrm>
            <a:off x="1428728" y="428604"/>
            <a:ext cx="2857520" cy="100013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абличка 25"/>
          <p:cNvSpPr/>
          <p:nvPr/>
        </p:nvSpPr>
        <p:spPr>
          <a:xfrm>
            <a:off x="4572000" y="428604"/>
            <a:ext cx="2928958" cy="100013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абличка 26"/>
          <p:cNvSpPr/>
          <p:nvPr/>
        </p:nvSpPr>
        <p:spPr>
          <a:xfrm>
            <a:off x="1403648" y="1844824"/>
            <a:ext cx="2928958" cy="107157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8" name="Табличка 27"/>
          <p:cNvSpPr/>
          <p:nvPr/>
        </p:nvSpPr>
        <p:spPr>
          <a:xfrm>
            <a:off x="4572000" y="1844824"/>
            <a:ext cx="2857520" cy="107157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абличка 28"/>
          <p:cNvSpPr/>
          <p:nvPr/>
        </p:nvSpPr>
        <p:spPr>
          <a:xfrm>
            <a:off x="1475656" y="3284984"/>
            <a:ext cx="2882030" cy="107898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Табличка 29"/>
          <p:cNvSpPr/>
          <p:nvPr/>
        </p:nvSpPr>
        <p:spPr>
          <a:xfrm>
            <a:off x="4572000" y="3286124"/>
            <a:ext cx="2857520" cy="107898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абличка 30"/>
          <p:cNvSpPr/>
          <p:nvPr/>
        </p:nvSpPr>
        <p:spPr>
          <a:xfrm>
            <a:off x="1500166" y="4786322"/>
            <a:ext cx="2857520" cy="109095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абличка 31"/>
          <p:cNvSpPr/>
          <p:nvPr/>
        </p:nvSpPr>
        <p:spPr>
          <a:xfrm>
            <a:off x="4643438" y="4786322"/>
            <a:ext cx="2857520" cy="109095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47664" y="476672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Богданова, А. Оперы и балеты Шостаковича / Алла Богданова. -  М. : Советский композитор, 1979.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208 с. : ил.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03648" y="1988840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Данилевич, Л. Дмитрий Шостакович. Жизнь и творчество / Лев Данилевич.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301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547664" y="3356992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Лебединский, Л. Седьмая и Одиннадцатая симфонии Д. Шостаковича / Лев Лебединский.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1960.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 с.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47664" y="4848835"/>
            <a:ext cx="2736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Лукьянова, Н. Дмитрий Дмитриевич Шостакович / Наталия Лукьянова.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175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16016" y="476672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Мазель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Л. Этюды о Шостаковиче  : статьи и заметки о творчестве / Лев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Мазель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1986.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176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716016" y="3356992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Михеева, Л. Жизнь Дмитрия Шостаковича / Людмила Михеева.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ТЕРРА, 1997.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368 с.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(Портреты).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16016" y="4848835"/>
            <a:ext cx="2952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Орлов, Г.  Дмитрий Дмитриевич Шостакович. Краткий очерк жизни и творчества : книжка для юношества / Генрих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Орлов.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; Л. : Музыка, 1966.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120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16016" y="1896507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 : между мгновеньем и вечностью : документы, материалы, статьи.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СПб.: Композитор, 2000.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917 с. : ил., фото.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9" descr="C:\Documents and Settings\Кармазина.TBC\Рабочий стол\к виртуальной выставке\шостакович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976302" cy="14644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6" name="Picture 2" descr="C:\Documents and Settings\Кармазина.TBC\Рабочий стол\к виртуальной выставке\шостакович\a87f1823-c8dc-4239-924b-7cadf0732a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971072" cy="14323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7" name="Picture 3" descr="C:\Documents and Settings\Кармазина.TBC\Рабочий стол\к виртуальной выставке\шостакович\1004418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928679" cy="12858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8" name="Picture 4" descr="C:\Documents and Settings\Кармазина.TBC\Рабочий стол\к виртуальной выставке\шостакович\433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857913" cy="11430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89" name="Picture 5" descr="C:\Documents and Settings\Кармазина.TBC\Рабочий стол\к виртуальной выставке\шостакович\S._M._Hentova__Shostakovich_v_Petrograde__Leningrad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285728"/>
            <a:ext cx="1064566" cy="13573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90" name="Picture 6" descr="C:\Documents and Settings\Кармазина.TBC\Рабочий стол\к виртуальной выставке\шостакович\w200-stretch-6ecfab6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236" y="1772816"/>
            <a:ext cx="1018759" cy="144016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91" name="Picture 7" descr="C:\Documents and Settings\Кармазина.TBC\Рабочий стол\к виртуальной выставке\шостакович\2ec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3357562"/>
            <a:ext cx="980649" cy="133174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992" name="Picture 8" descr="C:\Documents and Settings\Кармазина.TBC\Рабочий стол\к виртуальной выставке\шостакович\10096758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4857760"/>
            <a:ext cx="964169" cy="11830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Табличка 11"/>
          <p:cNvSpPr/>
          <p:nvPr/>
        </p:nvSpPr>
        <p:spPr>
          <a:xfrm>
            <a:off x="1403648" y="476672"/>
            <a:ext cx="3024336" cy="1224136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4644008" y="500042"/>
            <a:ext cx="3096344" cy="1143008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1403648" y="2060848"/>
            <a:ext cx="3096344" cy="1152128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4716016" y="2071678"/>
            <a:ext cx="3096344" cy="1143008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абличка 15"/>
          <p:cNvSpPr/>
          <p:nvPr/>
        </p:nvSpPr>
        <p:spPr>
          <a:xfrm>
            <a:off x="1403648" y="3643314"/>
            <a:ext cx="3096914" cy="107157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86314" y="3643314"/>
            <a:ext cx="3026046" cy="1071570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абличка 17"/>
          <p:cNvSpPr/>
          <p:nvPr/>
        </p:nvSpPr>
        <p:spPr>
          <a:xfrm>
            <a:off x="1403648" y="5013176"/>
            <a:ext cx="3072974" cy="100013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Табличка 18"/>
          <p:cNvSpPr/>
          <p:nvPr/>
        </p:nvSpPr>
        <p:spPr>
          <a:xfrm>
            <a:off x="4786314" y="5000636"/>
            <a:ext cx="3026046" cy="1000132"/>
          </a:xfrm>
          <a:prstGeom prst="plaqu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19672" y="548680"/>
            <a:ext cx="29523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Роузберри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Э. Шостакович / Эрик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Роузберри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пер. с англ.С.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Каюмова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Челябинск : Урал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1999.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211 с. : ил.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(Иллюстрированные Биографии Великих Музыкантов).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19672" y="2204864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Сокольский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Мусоргский. Шостакович : статьи, рецензии / Матиас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Сокольский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1983.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143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860032" y="2132856"/>
            <a:ext cx="280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 Шостакович. Тридцатилетие, 1945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1975 : монография / Софья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Советский композитор, 1982.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413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91680" y="3789040"/>
            <a:ext cx="25922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  Д. Д. Шостакович в годы Великой Отечественной войны / Софья 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Музыка, 1979. -  280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763688" y="5085184"/>
            <a:ext cx="237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 Шостакович в Москве / Софья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Московский рабочий, 1986.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207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788024" y="456347"/>
            <a:ext cx="3096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 Шостакович в Петрограде  - Ленинграде  / Софья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Хентова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2-е, доп.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Лениздат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1981.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304 с. : ил.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(Выдающиеся деятели культуры и науки в Петербурге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Петрограде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Ленинграде).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932040" y="3717032"/>
            <a:ext cx="280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О времени и о себе, 1926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1975 / Дмитрий  Шостакович  ;  [сост. и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предисл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М. Яковлев].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1980.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375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860032" y="5085184"/>
            <a:ext cx="28803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  Д.  : статьи и материалы :  [сборник] / [сост. и ред. Г. М.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Шнеерсон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1976.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336 с. : ил.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1032412"/>
            <a:ext cx="8712968" cy="47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Баженова, Н.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образ. Образ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нашествия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музыке Д. Шостаковича : конспект урока для 7 класса / Н. Баженова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53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56.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Балчайтис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Виолончельная соната Дмитрия Шостаковича  / О.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Балчайтис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Боганова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Т.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Виолончельный концерт Д. Шостаковича : пояснение / Татьяна Богданова. – М. : Советский композитор, 1960. – 28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Брагинский,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 в жизни и творчестве Шостаковича  / Д. Брагинский 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86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92.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Буторина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веселом кукольном балу : интегрированное занятие по творчеству Д. Шостаковича / Т.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Буторина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Музыкальный руководитель.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2013. - № 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Василенко, 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Балеты Прокофьева  / Сергей Василенко. – М., Л. : Музыка, 1965. – 75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Великовский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Эстетика абсурда в фортепианном цикле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Афоризмы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/ 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84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89.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110-летию со дня рождения Д.Д. Шостаковича 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2016.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31.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Двоскина,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Восьмая симфония  Шостаковича и Сталинская премия / Е. Двоскина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94.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Дехтяренко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Квартетный мир Шостаковича / 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Дехтяренко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11.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45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47.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Дигонская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15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летию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Октября (или кто такой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Оранго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/ О.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Дигонская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67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84.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Дмитриева,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 Д. Шостакович. Музыка и время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Е. Дмитриева // Искусство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- №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Задерацкий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Полифония в инструментальных произведениях  Д. Шостаковича / Всеволод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Задерацкий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М. : Музыка, 1969. – 272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Идиомы Шостаковича / 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10.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Зоркая, Н.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 на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Ленфильме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Н. Зоркая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2006. - № 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Казанская, Л.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Б.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Кустодиева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Е. Замятина на творчество молодого Шостаковича / Л. Казанская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137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143.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76672"/>
            <a:ext cx="3507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Baskerville" pitchFamily="2" charset="0"/>
              </a:rPr>
              <a:t>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Список литературы</a:t>
            </a:r>
            <a:endParaRPr lang="ru-RU" sz="2800" dirty="0"/>
          </a:p>
        </p:txBody>
      </p:sp>
      <p:pic>
        <p:nvPicPr>
          <p:cNvPr id="7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584" y="620688"/>
            <a:ext cx="1601778" cy="307618"/>
          </a:xfrm>
          <a:prstGeom prst="rect">
            <a:avLst/>
          </a:prstGeom>
          <a:noFill/>
        </p:spPr>
      </p:pic>
      <p:pic>
        <p:nvPicPr>
          <p:cNvPr id="8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04248" y="620688"/>
            <a:ext cx="1601778" cy="3076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34" y="404664"/>
            <a:ext cx="835824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Кармазина, Ж.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Камертон эпохи / Ж. Кармазина 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2006. -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Копытова, Г.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Юношеская опера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Цыгане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к изучению наследия Д.Д. Шостаковича / Г. Копытова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56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67.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Луценко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Потомки и современники  / 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Луценко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Вопросы литературы.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 - №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178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212.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Мерзлякова,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Хороший день : итоговое занятие  по знакомству детей с творчеством Д. Шостаковича / С. Мерзлякова // Музыкальный руководитель.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2014. - № 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4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некоторых комбинациях тонов монограммы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сочинениях Дмитрия Шостаковича / Н.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7-8.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87.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Осипенко, 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 уточнению концепции  Шестого квартета Д. Шостаковича  / О. Осипенко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Панова, Г.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Симфония всепобеждающего мужества / Г. Панова // Литература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39.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Святослав, Ю.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 и шахматы / Ю. Святослав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2006. - № 12.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36.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Сипапина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Ж.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Путешествие в мир игрушки.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Танцы кукол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Д. Шостаковича / Ж.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Сипапина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2016.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45.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Татаринова, Н.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какие танцы. Под впечатлением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Танцев кукол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Д. Шостаковича / Н. Татаринова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2012. - № 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Третьякова, Л.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Дмитрий Шостакович / Лилия Третьякова. – М. : Советская Россия, 1976. – 239 с.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Хентова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Молодые годы Шостаковича : [в 4 кн.]. Кн. 2 / Софья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Хентова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Л. : Советский композитор, 1980. – 317 с. : ил.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Хентова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С.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 Шостакович : жизнь и творчество : [в 2 т.]. Т. 1 / Софья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Хентова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Л. : Советский композитор, 1985. – 544 с. : ил.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Хентова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С.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Д. Шостакович : жизнь и творчество : [в 2 т.]. Т. 2 / Софья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Хентова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Л. : Советский композитор, 1986. – 624 с. : ил.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Шитикова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Жанровый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макроцикл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инструментальном творчестве Д. Шостаковича : к проблеме тональной организации  / Р.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Шитикова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// Музыкальная академия.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84.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Шостакович, Д.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Катерина Измайлова  :  оперное либретто / Дмитрий Шостакович. – М. : Музыка, 1966. – 108 с. – (Оперные либретто).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 и книга : [интервью вдовы композитора] / И. Шостакович ; беседу вела Н. Алиханова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4.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16-19.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Юрьев,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вместо сумбура / Д. Юрьев // Музыка кино.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- № 5.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46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49.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28649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908720"/>
            <a:ext cx="8424936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Вальс-шутка [Ноты] / Д. Шостакович // Альбом для домашнего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99- 104.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пьесы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Д. Шостакович ; [сост.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редакция Б.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Розенгауз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1987.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52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(Советская фортепианная классика для детей и юношества. Младшие, средние и старшие классы детских музыкальных школ).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Испанские песни [Ноты] 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для меццо-сопрано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; рус. текст С. Болотина и Т. Сикорской.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Легкие пьесы [Ноты] 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готового и  готово-выборного баяна / Д. Шостакович ; [сост. и авт.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Говорушко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Советский композитор, 1982.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54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(Библиотека юного баяниста).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Лирический вальс [Ноты] / Д. Шостакович // Популярные вальсы русских и советских композиторов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1990.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84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86.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из кинофильмов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Гамлет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[Ноты]  / Д. Шостакович ;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З. Виткинд.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2-е.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Музыка, 1978.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 к драматическим спектаклям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Д. Шостакович ; ред.-сост. Л.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Солин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89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(Театральная музыка).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Прелюдия и фуга [Ноты] / Д. Шостакович // Полифонические пьесы.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	/ сост.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редакция К. Сорокина.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(Педагогический репертуар музыкальных училищ. 1-2 курсы).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Симфония № 15 [Ноты] :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2-х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автора / Д. Шостакович.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Музыка, 1977.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127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прелюдии [Ноты] / Д. Шостакович // Пьесы.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сост.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редакция К. Сорокина.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Советский композитор, 1971.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Педагогический репертуар музыкальных училищ.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курсы).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Шостакович, 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фантастических танца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Д. Шостакович.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57166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askerville" pitchFamily="2" charset="0"/>
              </a:rPr>
              <a:t>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Ноты </a:t>
            </a:r>
            <a:endParaRPr lang="ru-RU" sz="2800" dirty="0"/>
          </a:p>
        </p:txBody>
      </p:sp>
      <p:pic>
        <p:nvPicPr>
          <p:cNvPr id="6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7864" y="5373216"/>
            <a:ext cx="2448272" cy="317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Прямоугольник 5"/>
          <p:cNvSpPr/>
          <p:nvPr/>
        </p:nvSpPr>
        <p:spPr>
          <a:xfrm>
            <a:off x="3275856" y="116632"/>
            <a:ext cx="2827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С.И.Танеев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836712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(25.11.1856 – 19.06.1915</a:t>
            </a:r>
            <a:r>
              <a:rPr lang="ru-RU" sz="1000" b="1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sz="1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072074"/>
            <a:ext cx="78581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В 1878 году, всего через три года после выпуска, ему доверили преподавание в Московской консерватории.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Преподавательская работа, а также руководство консерваторией занимали большое место в жизни Танеева. Педагогом он был выдающимся.  Он был большим другом студентов, ибо видел в них будущее русской музыки. Из многочисленных учеников Танеева следует выделить тех, кто составил гордость русской музыки и много сделал для ее развития в дальнейшем: С. Рахманинов, А. Скрябин, Н. 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Метнер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, С. Ляпунов, Р. Глиэр…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Деятельность Танеева не ограничивалась работой в консерватории. Он на протяжении всей жизни стремился популяризовать музыку за пределами небольшой дворянской среды и безвозмездно занимался с талантливыми учениками из рабочей среды.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142984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          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Сергей Иванович Танеев родился 25 ноября 1856 года во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Владимире-на-Клязьме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Детство Сергея прошло в высококультурной среде: богатая домашняя библиотека, обычай изъясняться с родными на трех языках, литературные и музыкальные домашние вечера. Очень рано проявилась у него музыкальная одаренность; безукоризненный слух, память, не по-детски устойчивое влечение к музыке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28" y="2357430"/>
            <a:ext cx="6358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Все эти качества выделяли его и в Московской консерватории. Н. Г. Рубинштейн, став учителем Танеева, высказался о нем так: «Танеев принадлежит к числу весьма немногих избранных, — он будет великолепный пианист и прекрасный композитор».</a:t>
            </a:r>
          </a:p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Самую блестящую будущность предсказал юному музыканту и другой его педагог, по композиции — П. И. Чайковский. В рецензии на первое его выступление он писал: «Танеев блестящим образом оправдал ожидания воспитавшей его консерватории…»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3643314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В 1875 году, после блестящего окончания консерватории по двум специальностям — фортепиано и композиции, — молодой музыкант с большим успехом выступив в Москве, Петербурге, Нижним Новгороде, уезжает в Париж, где проведет около года. Концертные выступления, посещение лекций в Сорбонне, общение с известными музыкантами, художниками, в общество которых он был принят как равный, делали жизнь юноши интересной, значительной.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2071678"/>
            <a:ext cx="3071834" cy="290629"/>
          </a:xfrm>
          <a:prstGeom prst="rect">
            <a:avLst/>
          </a:prstGeom>
          <a:noFill/>
        </p:spPr>
      </p:pic>
      <p:pic>
        <p:nvPicPr>
          <p:cNvPr id="14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4643446"/>
            <a:ext cx="3071834" cy="290629"/>
          </a:xfrm>
          <a:prstGeom prst="rect">
            <a:avLst/>
          </a:prstGeom>
          <a:noFill/>
        </p:spPr>
      </p:pic>
      <p:pic>
        <p:nvPicPr>
          <p:cNvPr id="1028" name="Picture 4" descr="C:\Users\Home\Documents\cover_55586431681443944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2214554"/>
            <a:ext cx="1180910" cy="141936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Кармазина.TBC.000\Рабочий стол\Новая папка\948959_origina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357166"/>
            <a:ext cx="1280278" cy="183118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Прямоугольник 6"/>
          <p:cNvSpPr/>
          <p:nvPr/>
        </p:nvSpPr>
        <p:spPr>
          <a:xfrm>
            <a:off x="2627784" y="404664"/>
            <a:ext cx="61590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               По возвращении из-за границы Танеев в короткое время создал такие глубокие, интересные произведения, как кантата «Иоанн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Дамаскин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», посвященная памяти Н.Рубинштейна, симфония ре минор, симфоническая увертюра «Орестея» (на этот сюжет он впоследствии написал оперу), несколько камерных ансамблей. В 1880-е годы Танеев увлеченно изучал русский музыкальный фольклор. Он записал и обработал около тридцати украинских и русских песен. Летом 1885 года он совершил путешествие на Северный Кавказ и в Сванетию, где записал песни и инструментальные наигрыши народов Северного Кавказа.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Пристрастие к народному творчеству Танеев сохранил почти на всю жизнь. «Русские мелодии должны быть положены в основу музыкального образования, — считал он. — Думаю, что придет время, когда в консерваториях не станут слепо учить тому, чему учат в Лейпциге или Берлине, а поймут, что у нас иные задачи, чем у немцев и у французов, что нельзя забывать о существовании русских песен, что надо применяться к тем обстоятельствам, среди которых находишься».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200" b="1" dirty="0" smtClean="0"/>
              <a:t> 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212976"/>
            <a:ext cx="5715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Значительное место в творчестве Танеева занимали романсы, в которых отражаются интимные лирические переживания человека. Но если в романсах 1870-1880-х годов («Люди спят», «В дымке-невидимке», «Бьется сердце беспокойное») заметно влияние Чайковского, то созданные позднее, носят печать символистской поэзии: недосказанность, неопределенность некоторых образов обусловлена поэтическим содержанием стихов («Когда, кружась, осенние листы», «Сталактиты», «Рождение арфы»).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4929198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Одной из вершин квартетного творчества композитора является Шестой квартет си-бемоль мажор, завершенный Танеевым в 1905 году. Асафьев назвал его «сжатой энциклопедией </a:t>
            </a:r>
            <a:r>
              <a:rPr lang="ru-RU" sz="1200" b="1" dirty="0" err="1" smtClean="0">
                <a:solidFill>
                  <a:schemeClr val="accent3">
                    <a:lumMod val="50000"/>
                  </a:schemeClr>
                </a:solidFill>
              </a:rPr>
              <a:t>танеевского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мастерства» Во всем своем творчестве Танеев предстает художником необычайно цельным и глубоко человечным. Таким было и одно из лучших его произведений и, к сожалению, последнее — кантата «По прочтении псалма».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2928934"/>
            <a:ext cx="2500330" cy="290629"/>
          </a:xfrm>
          <a:prstGeom prst="rect">
            <a:avLst/>
          </a:prstGeom>
          <a:noFill/>
        </p:spPr>
      </p:pic>
      <p:pic>
        <p:nvPicPr>
          <p:cNvPr id="11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7554" y="4572008"/>
            <a:ext cx="2500330" cy="290629"/>
          </a:xfrm>
          <a:prstGeom prst="rect">
            <a:avLst/>
          </a:prstGeom>
          <a:noFill/>
        </p:spPr>
      </p:pic>
      <p:pic>
        <p:nvPicPr>
          <p:cNvPr id="3074" name="Picture 2" descr="C:\Users\Home\Documents\2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642918"/>
            <a:ext cx="1506957" cy="192882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3" descr="C:\Users\Home\Documents\40117607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929454" y="3000372"/>
            <a:ext cx="1789468" cy="178595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Прямоугольник 11"/>
          <p:cNvSpPr/>
          <p:nvPr/>
        </p:nvSpPr>
        <p:spPr>
          <a:xfrm>
            <a:off x="285748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Смотреть видео</a:t>
            </a:r>
          </a:p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С.И. Танеев «В дымке-невидимке»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6" name="Picture 2" descr="C:\Documents and Settings\Кармазина.TBC\Рабочий стол\к виртуальной выставке\танеев\372361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28"/>
            <a:ext cx="923362" cy="142876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Кармазина.TBC\Рабочий стол\к виртуальной выставке\танеев\1005545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928802"/>
            <a:ext cx="928694" cy="139503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Кармазина.TBC\Рабочий стол\к виртуальной выставке\танеев\1003270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57166"/>
            <a:ext cx="884198" cy="135732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Documents and Settings\Кармазина.TBC\Рабочий стол\к виртуальной выставке\танеев\s_i_taneev_vladimirskie_stranicy_k_150-letiyu_so_dnya_rozhdeniya_kompozitora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1068720" cy="149204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Documents and Settings\Кармазина.TBC\Рабочий стол\к виртуальной выставке\танеев\Tatyana_Hoprova__Taneev._Populyarnaya_monografiy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1928802"/>
            <a:ext cx="1000132" cy="13847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Табличка 11"/>
          <p:cNvSpPr/>
          <p:nvPr/>
        </p:nvSpPr>
        <p:spPr>
          <a:xfrm>
            <a:off x="2214546" y="571480"/>
            <a:ext cx="2786082" cy="92869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абличка 12"/>
          <p:cNvSpPr/>
          <p:nvPr/>
        </p:nvSpPr>
        <p:spPr>
          <a:xfrm>
            <a:off x="5143504" y="571480"/>
            <a:ext cx="2571768" cy="92869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2214546" y="2060848"/>
            <a:ext cx="2714644" cy="100811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5143504" y="2060848"/>
            <a:ext cx="2571768" cy="100811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абличка 15"/>
          <p:cNvSpPr/>
          <p:nvPr/>
        </p:nvSpPr>
        <p:spPr>
          <a:xfrm>
            <a:off x="4643438" y="3643314"/>
            <a:ext cx="2857520" cy="928694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5000628" y="4929198"/>
            <a:ext cx="2571768" cy="1428760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Кармазина.TBC\Рабочий стол\к виртуальной выставке\моцарт\3063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5000636"/>
            <a:ext cx="1280761" cy="1285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 descr="C:\Documents and Settings\Кармазина.TBC\Рабочий стол\к виртуальной выставке\танеев\mp3_disk_media_shed.klassich.muzyki100_znamen.proizvedenij._vyp.4_40054589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5000636"/>
            <a:ext cx="1285884" cy="12858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Табличка 17"/>
          <p:cNvSpPr/>
          <p:nvPr/>
        </p:nvSpPr>
        <p:spPr>
          <a:xfrm>
            <a:off x="2357422" y="4929198"/>
            <a:ext cx="2571768" cy="1428760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357422" y="571480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Бажанов, Н. Танеев / Николай Бажанов. – М. : Молодая гвардия, 1971. – 239 с. : ил. – (Жизнь замечательных людей).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428860" y="221455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Бернандт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Г.  С. И. Танеев / Григорий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Бернандт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– М. : Музыка, 1983. – 288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8024" y="3645024"/>
            <a:ext cx="2500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Прошина, Н. В.С.И. Танеев. Владимирские страницы / Н.В. Прошина. -  Владимир : НИВА, 2002.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144 с. : ил.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220072" y="2060848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Хопрова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Т. Сергей Иванович Танеев 1856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1915 : популярная монография / Т.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Хопрова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Музыка, 1980.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101 с. : ил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29256" y="642918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С.И.Танеев  / Светлана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Музыка, 1984. -174 с.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500298" y="4908303"/>
            <a:ext cx="23574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 знаменитых композиторов [Звукозапись] : шедевры классической музыки: музыкальный сборник. – М. 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2009. – 1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– (Музыка на все времена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000628" y="5021532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 знаменитых произведений [Звукозапись] : музыкальный сборник : [на 4С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4. Русская музыка.  – М. :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– 1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– (Музыка на все времена ).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Прямоугольник 3"/>
          <p:cNvSpPr/>
          <p:nvPr/>
        </p:nvSpPr>
        <p:spPr>
          <a:xfrm>
            <a:off x="3571868" y="142852"/>
            <a:ext cx="275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Baskerville" pitchFamily="2" charset="0"/>
              </a:rPr>
              <a:t>  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Список статей</a:t>
            </a:r>
            <a:endParaRPr lang="ru-RU" sz="2800" dirty="0"/>
          </a:p>
        </p:txBody>
      </p:sp>
      <p:pic>
        <p:nvPicPr>
          <p:cNvPr id="5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75656" y="188640"/>
            <a:ext cx="1601778" cy="307618"/>
          </a:xfrm>
          <a:prstGeom prst="rect">
            <a:avLst/>
          </a:prstGeom>
          <a:noFill/>
        </p:spPr>
      </p:pic>
      <p:pic>
        <p:nvPicPr>
          <p:cNvPr id="6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04248" y="188640"/>
            <a:ext cx="1643073" cy="31554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641013"/>
            <a:ext cx="774266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Гречанинов, 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Воспоминания о С. И. Танееве / А. Гречанинов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Журова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 к олимпиаде по творчеству С. Танеева / Е.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Журова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11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23.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Плотникова, Н.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Музыкант милостью Божией / Н. Плотникова // Встреча.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Правда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земле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2006. - № 10.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27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Савенко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мудрости / 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Савенко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Святослав, Ю.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шахматном поле / Ю. Святослав // Музыкальная жизнь.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2008. - № 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43-44.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Серая, М. С. И.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Танеев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Дютькове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М. Серая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11.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Улитин, 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был, прежде всего, учителем жизни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В. Улитин // Духовно-нравственное воспитание.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2013. - № 6.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11-15.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Фетисова, 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 Танеевых и памятные адреса композитора  в Москве / Е. Фетисова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2007.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8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Энгель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Ю.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Памяти С. И. Танеева / Ю.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Энгель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// Музыка в школе.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2011. - № 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 5 -10.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1934" y="6286520"/>
            <a:ext cx="2055774" cy="3157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6248" y="3000372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askerville" pitchFamily="2" charset="0"/>
              </a:rPr>
              <a:t>  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Ноты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 </a:t>
            </a:r>
            <a:endParaRPr lang="ru-RU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5616" y="3429000"/>
            <a:ext cx="774266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русской фортепианной музыки. 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  [Ноты]  / [ред.-сост. К. Сорокин].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160 с.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Танеев, 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Адели 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[Ноты] / С. Танеев  // Хоры русских и советских композиторов на слова А.С. Пушкина : без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сопровожд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и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сопровожд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/ [сост. Д. Семеновский]. – М. : Музыка, 1986. – С. 19 – 23.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Танеев, 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Венеция ночью [Песня] / музыка С. Танеев, слова  Александр Фет // Хоровая песня : без сопровождения.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2 / [сост. : П.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Левандо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]. – Л. : Музыка, 1989. – С. 11. – (Хоровые произведения).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Танеев,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Вокальные сочинения  в 2 т. Т.1 [Ноты] :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Танеев ; [сост., вступ.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Л. Корабельниковой].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1979.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110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Танеев, 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Вокальные сочинения  в 2 т. Т.2. ч. 2 [Ноты] :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Танеев ; [сост., вступ.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Л. Корабельниковой].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1981.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127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романсы [Ноты] : для голоса 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Танеев ; [сост. В. Веселов ; вступ.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 О.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Коловский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: Музыка, 1978.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79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романсы [Ноты] : для голоса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Танеев.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1983.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63 с.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Танеев, С.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Прелюдия и фуга [Ноты] : для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С.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анеев.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Музыка, 1977.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 с.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Танеев, 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Сосна [Ноты] / С. Танеев // Хоры на слова М. Лермонтова : без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сопровожд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/ [сост. 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Светозарова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Л. : Музыка, 1984. – С. 17 – 19.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1928794" y="64291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714356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МУК «Тульская библиотечная система»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Центральная городская библиотека </a:t>
            </a:r>
          </a:p>
          <a:p>
            <a:pPr lvl="0"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им. Л.Н.Толстого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21431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2500306"/>
            <a:ext cx="60722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Подбор материала, монтаж, дизайн: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заведующая музыкальным абонементом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ЦГБ им. Л.Н.Толстого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Л.И. Кармазина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378619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Библиографическое описание рекомендуемой литературы: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библиограф отдела информационных и справочных услуг</a:t>
            </a:r>
          </a:p>
          <a:p>
            <a:pPr lvl="0"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ЦГБ им. Л.Н.Толстого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Л.Г. Гурова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 descr="0_512b7_13935f5f_L.jp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8926" y="5357826"/>
            <a:ext cx="4389049" cy="842698"/>
          </a:xfrm>
          <a:prstGeom prst="rect">
            <a:avLst/>
          </a:prstGeom>
        </p:spPr>
      </p:pic>
      <p:pic>
        <p:nvPicPr>
          <p:cNvPr id="11" name="Picture 2" descr="B:\Амелина\планирование 2013\логотип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9632" y="548680"/>
            <a:ext cx="1130683" cy="11535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 descr="C:\Documents and Settings\Кармазина.TBC\Рабочий стол\моцарт\fdsafds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1230282" cy="1643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14942" y="2000240"/>
            <a:ext cx="37147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                Родился В.А.Моцарт 27 января 1756 г. в Зальцбурге. Первым учителем музыки стал для мальчика его отец Леопольд Моцарт. С самого раннего детства Вольфганг Амадей был «чудо-ребёнком» и его имя стало легендой: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в 4 года мог за полчаса разучить менуэт и сыграть его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в 6 лет с отцом Леопольдом Моцартом гастролировал по Европе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в 11 лет сочинил первую оперу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в 14 лет – дирижировал на премьере своей оперы в Милане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  в 14 лет получил почетное звание академика музыки Болоньи.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57166"/>
            <a:ext cx="528639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В.А.Моцарт</a:t>
            </a: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3" descr="C:\Documents and Settings\Кармазина.TBC\Рабочий стол\моцарт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2989868" cy="2000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Picture 4" descr="C:\Documents and Settings\Кармазина.TBC\Рабочий стол\моцарт\AT_Salzburg_Mozarts_Geburtshaus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643050"/>
            <a:ext cx="1795458" cy="12145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3286124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/>
              <a:t>Дом в Зальцбурге, где родился В.Моцарт</a:t>
            </a:r>
            <a:endParaRPr lang="ru-RU" sz="1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1000108"/>
            <a:ext cx="2029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(27.01.1756 – 5.12.1791)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43644"/>
            <a:ext cx="9144000" cy="714355"/>
          </a:xfrm>
          <a:prstGeom prst="rect">
            <a:avLst/>
          </a:prstGeom>
          <a:noFill/>
        </p:spPr>
      </p:pic>
      <p:pic>
        <p:nvPicPr>
          <p:cNvPr id="1026" name="Picture 2" descr="C:\Documents and Settings\Кармазина.TBC\Рабочий стол\моцарт\mozart-motet-manuscript-grang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4643446"/>
            <a:ext cx="1843481" cy="12858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357818" y="4857760"/>
            <a:ext cx="13573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Автограф музыкальной пьесы, сочиненной в 9-ти летнем возрасте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Documents and Settings\Кармазина.TBC\Рабочий стол\моцарт\12148152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285728"/>
            <a:ext cx="1423096" cy="695326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28596" y="3786190"/>
            <a:ext cx="47194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Слава пришла к Моцарту очень рано. В 1765 г. были опубликованы и исполнены в концертах его первые симфонии. Всего композитором написано 49 симфоний. В 1769 г. он получил место концертмейстера при дворе архиепископа в Зальцбурге. Уже в 1770 г. Моцарт стал членом Филармонической академии в Болонье (Италия), а Папа Римский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Климент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 XIV возвёл его в рыцари «Золотой шпоры». В том же году в Милане была поставлена первая опера Моцарта «Митридат, царь Понтийский». </a:t>
            </a:r>
            <a:endParaRPr lang="ru-RU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0034" y="5429264"/>
            <a:ext cx="4572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</a:rPr>
              <a:t>В 1777 г. архиепископ разрешил композитору отправиться в большое путешествие по Франции и Германии, где Моцарт концертировал с неизменным успехом.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1031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428860" y="3357562"/>
            <a:ext cx="2500330" cy="2906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428604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</a:rPr>
              <a:t>	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В  1781 г.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Times New Roman" pitchFamily="18" charset="0"/>
              </a:rPr>
              <a:t>Моцарт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 подает в отставку и переезжает в Вену. Здесь</a:t>
            </a:r>
            <a:r>
              <a:rPr kumimoji="0" lang="ru-RU" sz="1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 он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 заканчивает оперы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Идоменей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» (1781 г.) и «Похищение из сераля» (1782 г.). В 1786—1787 гг. написаны две, пожалуй, самые известные оперы композитора — «Свадьба Фигаро», поставленная в Вене, и «Дон Жуан», который был впервые поставлен в Праге.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just" fontAlgn="base"/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	В 1790 г. снова в Вене поставлена опера «Так поступают все». А в 1791 г. написаны сразу две оперы — «Милосердие Тита» и «Волшебная флейта».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Последним произведением Моцарта стал знаменитый «Реквием», который композитор не успел завершить. Закончил сочинение Ф. К. </a:t>
            </a:r>
            <a:r>
              <a:rPr lang="ru-RU" sz="1200" b="1" dirty="0" err="1" smtClean="0">
                <a:solidFill>
                  <a:schemeClr val="accent6">
                    <a:lumMod val="50000"/>
                  </a:schemeClr>
                </a:solidFill>
              </a:rPr>
              <a:t>Зюсмайер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, ученик Моцарта и А. Сальери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714612" y="4286256"/>
            <a:ext cx="5857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	Искусство Моцарта — одна из высочайших вершин мировой музыкальной культуры</a:t>
            </a:r>
            <a:r>
              <a:rPr lang="ru-RU" sz="1200" i="1" dirty="0" smtClean="0"/>
              <a:t>. 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Творческое наследие Моцарта, несмотря на его короткую жизнь, огромно: по тематическому каталогу Л. фон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Кёхеля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</a:rPr>
              <a:t> (почитателя творчества Моцарта и составителя наиболее полного и общепринятого указателя его сочинений), композитор создал 626 произведений, среди которых 55 концертов, 22 клавирные сонаты, 32 струнных квартета.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8" name="Picture 4" descr="C:\Documents and Settings\Кармазина.TBC\Рабочий стол\Новая папка\bXCdEnd6Xl6zM-yE_9ZNrQ-po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277564" cy="144935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Documents and Settings\Кармазина.TBC\Рабочий стол\Новая папка\don_giovanni_01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428868"/>
            <a:ext cx="2313725" cy="154441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0" name="Picture 6" descr="C:\Documents and Settings\Кармазина.TBC\Рабочий стол\Новая папка\thumb_w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857628"/>
            <a:ext cx="1708532" cy="1428760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1" name="Picture 7" descr="C:\Documents and Settings\Кармазина.TBC\Рабочий стол\моцарт\d1e0c5b0f94f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14612" y="3857628"/>
            <a:ext cx="2871790" cy="3418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131840" y="3356992"/>
            <a:ext cx="21387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Сцена из оперы «Свадьба Фигаро»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6446" y="4000504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Сцена из оперы «Дон Жуан»</a:t>
            </a:r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5357826"/>
            <a:ext cx="25779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smtClean="0"/>
              <a:t>          Сцена из оперы «Волшебная флейта»</a:t>
            </a:r>
            <a:endParaRPr lang="ru-RU" sz="1000" b="1" dirty="0"/>
          </a:p>
        </p:txBody>
      </p:sp>
      <p:pic>
        <p:nvPicPr>
          <p:cNvPr id="2" name="Picture 2" descr="C:\Documents and Settings\Кармазина.TBC\Рабочий стол\моцарт\no0001_enlar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1857364"/>
            <a:ext cx="1477314" cy="11430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C:\Documents and Settings\Кармазина.TBC.000\Рабочий стол\Новая папка\89169550_4000491_mocart_rekvie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2330772" cy="16047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143240" y="5500702"/>
            <a:ext cx="52864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Смотреть видео </a:t>
            </a:r>
          </a:p>
          <a:p>
            <a:pPr algn="ctr"/>
            <a:r>
              <a:rPr lang="ru-RU" sz="1600" u="sng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В.А.Моцарт «Маленькая ночная серенада»</a:t>
            </a:r>
            <a:endParaRPr lang="ru-RU" u="sng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6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6" name="Picture 2" descr="C:\Documents and Settings\Кармазина.TBC\Рабочий стол\к виртуальной выставке\моцарт\01e38602f806a1dd21c2c1326ef915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85926"/>
            <a:ext cx="811714" cy="128588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C:\Documents and Settings\Кармазина.TBC\Рабочий стол\к виртуальной выставке\моцарт\110676_1_illustrated_lives_of_great_composers_the_moz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286124"/>
            <a:ext cx="869543" cy="121444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C:\Documents and Settings\Кармазина.TBC\Рабочий стол\к виртуальной выставке\моцарт\66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28"/>
            <a:ext cx="970574" cy="1285884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абличка 13"/>
          <p:cNvSpPr/>
          <p:nvPr/>
        </p:nvSpPr>
        <p:spPr>
          <a:xfrm>
            <a:off x="1428728" y="500042"/>
            <a:ext cx="2857520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4714876" y="500042"/>
            <a:ext cx="300039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абличка 15"/>
          <p:cNvSpPr/>
          <p:nvPr/>
        </p:nvSpPr>
        <p:spPr>
          <a:xfrm>
            <a:off x="1428728" y="1928802"/>
            <a:ext cx="2857520" cy="100013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абличка 16"/>
          <p:cNvSpPr/>
          <p:nvPr/>
        </p:nvSpPr>
        <p:spPr>
          <a:xfrm>
            <a:off x="4714876" y="1928802"/>
            <a:ext cx="3000396" cy="1000132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абличка 17"/>
          <p:cNvSpPr/>
          <p:nvPr/>
        </p:nvSpPr>
        <p:spPr>
          <a:xfrm>
            <a:off x="1500166" y="3429000"/>
            <a:ext cx="2857520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абличка 18"/>
          <p:cNvSpPr/>
          <p:nvPr/>
        </p:nvSpPr>
        <p:spPr>
          <a:xfrm>
            <a:off x="4643438" y="3429000"/>
            <a:ext cx="3071834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4" descr="C:\Documents and Settings\Кармазина.TBC\Рабочий стол\к виртуальной выставке\моцарт\1353393620_mocart.-khronika-poslednikh-let-zhizn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928694" cy="1135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 descr="C:\Documents and Settings\Кармазина.TBC\Рабочий стол\к виртуальной выставке\моцарт\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9586" y="285728"/>
            <a:ext cx="834989" cy="128588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Табличка 23"/>
          <p:cNvSpPr/>
          <p:nvPr/>
        </p:nvSpPr>
        <p:spPr>
          <a:xfrm>
            <a:off x="1500166" y="4714884"/>
            <a:ext cx="2857520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абличка 24"/>
          <p:cNvSpPr/>
          <p:nvPr/>
        </p:nvSpPr>
        <p:spPr>
          <a:xfrm>
            <a:off x="4714876" y="4714884"/>
            <a:ext cx="300039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C:\Documents and Settings\Кармазина.TBC\Рабочий стол\к виртуальной выставке\моцарт\e_chernaja-mocart_zhizn_i_tvorchestv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3214686"/>
            <a:ext cx="893598" cy="1242325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5" descr="C:\Documents and Settings\Кармазина.TBC\Рабочий стол\к виртуальной выставке\моцарт\184578_zi2whz82v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24" y="4643446"/>
            <a:ext cx="828109" cy="128588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O:\Кармазина Л.И\готовое\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29586" y="1785926"/>
            <a:ext cx="854078" cy="12715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28728" y="571480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Бах. Моцарт. Бетховен. Шуман. Вагнер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биогр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очерки. -  М. : Республика, 1999. – 336 с. : ил. – (Жизнь замечательных людей. Биографическая библиотека  Ф. Павленкова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500166" y="2071678"/>
            <a:ext cx="27860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Брион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М. Моцарт / Марсель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Брион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[пер. с фр. Г. Карпинского].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Изд. 2-е,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исправ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Молодая гвардия, 2007. -  340 с. : ил.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(Жизнь замечательных людей).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71604" y="3423494"/>
            <a:ext cx="27860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Вудфорд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П. Моцарт /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Пегги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Вудфорд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[пер. с англ. С. Н.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Кутыева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 -  Челябинск : Урал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LTD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1999.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154 с. : ил.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(Иллюстрированные Биографии Великих Музыкантов).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71604" y="4786322"/>
            <a:ext cx="28575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В.А. Моцарт.  Й.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Дальхов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, Г. Дуда, Д. Кернер. Хроника последних лет жизни и смерть. В.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Риттер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Так был ли он убит ? / [пер. с нем. М.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Вброда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]. – М. : Музыка, 1991. – 287 с. : ил.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786314" y="571480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Моцарт, В. А. Письма / Вольфганг Амадей Моцарт.- М. : Аграф, 2000. – 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448 с.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857752" y="3494932"/>
            <a:ext cx="26432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Черная, Е. Моцарт. Жизнь и творчество / Елена Черная. - М. : МУЗГИЗ, 1961. – 375 с.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929190" y="4786322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Чичерин, Г. Моцарт : исследовательский этюд / Георгий Чичерин. – Изд. 4-е. - Л. : Музыка, 1979. – 256 с. : ил.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8024" y="2060848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Протопопов, В. Форма рондо в инструментальных произведениях Моцарта / Владимир Протопопов. – М. : Музыка, 1978. – 94с.</a:t>
            </a:r>
            <a:endParaRPr lang="ru-RU" sz="1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Box 7"/>
          <p:cNvSpPr txBox="1"/>
          <p:nvPr/>
        </p:nvSpPr>
        <p:spPr>
          <a:xfrm>
            <a:off x="1857356" y="142852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askerville" pitchFamily="2" charset="0"/>
              </a:rPr>
              <a:t>          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Список литературы</a:t>
            </a:r>
            <a:endParaRPr lang="ru-RU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Baskervill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785794"/>
            <a:ext cx="83582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В. А. Моцарт. Часть первая, книга первая (1756 – 1774) / Герман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; [пер.  с нем., вступ. ст.,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К.К. Саквы]. – М. : Музыка, 1978. – 534 с. : ил., нот.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В. А. Моцарт. Часть первая, книга вторая (1775 – 1782) / Герман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; [пер.  с нем., вступ. ст.,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К.К. Саквы]. – М. : Музыка, 1980. – 638 с. : ил., нот. 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В. А. Моцарт. Часть вторая, книга первая (1783 – 1787) / Герман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; [пер.  с нем.,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К.К. Саквы]. – М. : Музыка, 1983. – 518 с. : ил., нот. 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Г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В. А. Моцарт. Часть вторая, книга вторая (1787 – 1791) / Герман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Аберт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; [пер.  с нем.,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коммент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К.К. Саквы]. – М. : Музыка, 1985. – 568 с. : ил., нот.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Асафьев, Б.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Моцарт и современность / Б. Асафьев // Искусство кино. – 2006. – № 1. – С. 61 – 63.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Белый, 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«Дон Жуан» Моцарта  / П. Белый // Музыкальная жизнь. – 2006. - № 2. – С. 27 – 29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Бэлза, 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«Разум, увенчанный гением» / И. Бэлза // Искусство в школе. – 2006. - № 1. – С. 61 – 63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Горст, Н.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«Несущий радость»  : сценарий театрализованного представления, посвященного жизни и творчеству австрийского композитора В.А.Моцарта  / Н. Горст // Новая библиотека. – 2013. - № 1. – С. 35-43.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Зайцева, Т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«Минувшее проходит предо мною…» . Два века русской классики / Т. Зайцева // Музыкальная академия. – 2011. - № 2. – С. 2 – 9.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Кремнев, Б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Вольфганг Амадей Моцарт  /  Борис Кремнев. – Изд. 2-е . – М. : Молодая гвардия, 1958. – 288 с. – (Жизнь замечательных людей).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Лебедева, И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Вечный солнечный свет в музыке – имя тебе «Моцарт» / И. Лебедева // Музыка в школе. – 2008. - № 1. – С. 3 – 11.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Ломунова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Моцарт и Сальери /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Ломунова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Будь здоров !. – 2013. - № 10. – С. 78 – 83.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Любина, 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Моцарт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Констанция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:  иллюзия любви / А. Любина // Кудесница. – 2015. - № 3. – С. 24 – 26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Мадорский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Маленький Моцарт пишет концерт для фортепиано / Л.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Мадорский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Музыкальная палитра. – 2011. - № 3. – С. 27.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Милютина, М.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Гений из Зальцбурга / М. Малютина //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Геоленок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– 2015. - № 1. – С. 28 – 30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Моцарт – гениальный музыкальный целитель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// Наука и религия. – 2012. - № 4. – С. 49 – 51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Платек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Я.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Сыновья гармонии / Я.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Платек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Музыкальная жизнь. – 2006. - № 1. – С. 31 – 35.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Раннев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Моцарт. Сороковая. Менуэт – анатомия парадоксальности / 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Раннев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Музыкальная академия. – 2011. - № 3. – С. 144 – 152.</a:t>
            </a:r>
          </a:p>
          <a:p>
            <a:endParaRPr lang="ru-RU" sz="1200" dirty="0"/>
          </a:p>
        </p:txBody>
      </p:sp>
      <p:pic>
        <p:nvPicPr>
          <p:cNvPr id="13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285728"/>
            <a:ext cx="1458901" cy="280179"/>
          </a:xfrm>
          <a:prstGeom prst="rect">
            <a:avLst/>
          </a:prstGeom>
          <a:noFill/>
        </p:spPr>
      </p:pic>
      <p:pic>
        <p:nvPicPr>
          <p:cNvPr id="14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72264" y="285728"/>
            <a:ext cx="1458901" cy="28017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500034" y="50004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Роллан, Р.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Моцарт по его письмам / Р. Роллан // Музыкальная жизнь. – 2006. - № 5. – С. 27 – 30 ; № 6. – С. 27 – 29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Смолин, Г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Гений и злодейство / Г. Смолин // Москва. – 2013. - № 7. – С. 171 – 179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Тютюнникова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Т. Турецкое рондо / Т.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Тютюнникова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Музыкальная палитра. – 2013. - № 8. – С. 3 – 9.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Улыбышев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Жизнеописание Моцарта /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Улыбышев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// Музыкальная жизнь. – 2006. - № 1. – С. 27 – 30.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Федоров, Н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Убийство со многими неизвестными / Н. Федоров // Вокруг света. – 2014. -  № 12. – С.176 – 182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Цукер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А.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моцартианством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и соцреализмом / 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Цукер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Музыкальная академия. – 2011. -  № 3. – С. 17 – 23.-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78592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Baskerville" pitchFamily="2" charset="0"/>
              </a:rPr>
              <a:t>                 </a:t>
            </a:r>
            <a:r>
              <a:rPr lang="ru-RU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Ноты </a:t>
            </a:r>
            <a:endParaRPr lang="ru-RU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Baskerville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428868"/>
            <a:ext cx="7786742" cy="328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2348676"/>
            <a:ext cx="84249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Альбом пьес [Ноты] :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 скрипки и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 ; сост. Ю.Уткин. – М. : Музыка, 2010. – 32 с.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 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Ария Фигаро из оперы «Свадьба Фигаро» [Ноты] : для баритона  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/  В.А. Моцарт. – М. : Музыка, 1978. – 7 с. – (Репертуар вокалиста).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 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Вариации. Рондо.  Фантазии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Л. : Музыка, 1974. – 79 с.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Л.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 пьес из нотной тетради Вольфганга Моцарта 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Леопольд Моцарт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: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Музыка, 1979. – 15 с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арии [Ноты] :  для контральто в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1974. – 68 с.</a:t>
            </a:r>
            <a:endParaRPr kumimoji="0" lang="ru-RU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Избранные вариации 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1990. – 79 с.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7544" y="3717032"/>
            <a:ext cx="8424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Концерт № 20 [Ноты] : ре минор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 орк. / Моцарт ;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2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[А.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Гольденвейзера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; редакция М. Соколова]. – М. : Музыка, 2011. – 75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Концерт № 1 [Ноты] : для скрипки с орк. / В.А.Моцарт. - Клавир. – М. : Музыка, 1984. – 34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Концертная симфония [Ноты] : для скрипки и альта с орк. / В. А. Моцарт. – Клавир. -  Л. : Музыка, 1979. – 75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Концерты для фортепиано с оркестром.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7. № 11: фа мажор (К. 413) ; № 18 : си-бемоль мажор (К. 456) ; № 21 : до мажор (К.467) [Ноты]  / В.А. Моцарт ;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2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Музыка, 1977. – 167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00034" y="4857760"/>
            <a:ext cx="81416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Концерты для фортепиано с оркестром.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8. № 6 : си-бемоль мажор (К.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№ 238) ; № 26 : ре мажор (К.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№ 537) ; № 27 : си-бемоль  мажор (К.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№ 595)  [Ноты]  / В.А. Моцарт ;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2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Музыка, 1978. – 175 с.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3568" y="580038"/>
            <a:ext cx="80648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Песни [Ноты] : для голоса в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сопровожд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sz="1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 ; сост. : А. Саква, А. Ерохин. – М. : Музыка, 1981. – 93 с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Пьесы.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1.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1980. – 64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Пьесы.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2.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1984. – 46.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Пьесы.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2. Средние и старшие классы ДМШ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Моцарт; сост. К. Сорокин. – М. : Музыка, 1972. – 96 с. – (Классики – юношеству).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[Ноты] : до мажор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KV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330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1983. – 19с. – (Классические сонаты).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[Ноты] : ре мажор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1984. – 31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Соната [Ноты] : ре мажор (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KV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284)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1989. – 27с.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[Ноты] : си бемоль мажор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KV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570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1984. – 14с. – (Классические сонаты).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Соната [Ноты] : соль мажор 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KV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283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 : Музыка, 1986. – 15с. 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Соната № 10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 А. Моцарт. – Л. : Музыка, 1973. – 15 с. – (Педагогический репертуар).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Сонатины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 А. Моцарт. – М. : Музыка, 1987. -  40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Сонаты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 Моцарт ; редакция А.Б.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Гольденвейзера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МУЗГИЗ, 1958. – 340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3568" y="3501008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сонаты [Ноты]: ля минор (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Кёхель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310) ; до мажор (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Кёхель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330) ; ля мажор (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Кёхель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№ 331)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 ; редакция  :  К.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Мартинсена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Вайсмана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Музыка, 1973. – 53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Моцарт, В.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сонаты [Ноты]: фа мажор, си-бемоль  мажор, ре мажор (к. № № 280, 570, 576)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 ; редакция  :  К.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Мартинсена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Вайсмана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Музыка, 1975. – 42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В.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 Фантазия и соната [Ноты] : до минор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В.А. Моцарт. – М.: Музыка, 1990. – 30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Орфей : альбом популярных пьес зарубежных композиторов [Ноты] : для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фп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/ [ред.-сост. К. Сорокин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М. : Музыка, 1981. – 159 с.</a:t>
            </a:r>
            <a:endParaRPr kumimoji="0" lang="ru-RU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1" descr="C:\Documents and Settings\Кармазина.TBC\Рабочий стол\Новая папка\0_512b7_13935f5f_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47864" y="5229200"/>
            <a:ext cx="2366574" cy="2812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1.Разное по отделу\картинки\information_items_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5" descr="D:\11.Разное по отделу\Фон\ФОН КАРТИНКИ\nature-backgrounds-for-powerpoint-3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3" name="Табличка 12"/>
          <p:cNvSpPr/>
          <p:nvPr/>
        </p:nvSpPr>
        <p:spPr>
          <a:xfrm>
            <a:off x="1428728" y="1785926"/>
            <a:ext cx="2857520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абличка 13"/>
          <p:cNvSpPr/>
          <p:nvPr/>
        </p:nvSpPr>
        <p:spPr>
          <a:xfrm>
            <a:off x="1428728" y="3929066"/>
            <a:ext cx="2857520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1428728" y="2857496"/>
            <a:ext cx="2857520" cy="78581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Табличка 15"/>
          <p:cNvSpPr/>
          <p:nvPr/>
        </p:nvSpPr>
        <p:spPr>
          <a:xfrm>
            <a:off x="1500166" y="5072074"/>
            <a:ext cx="2786082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Кармазина.TBC\Рабочий стол\Новая папка\1003568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928694" cy="92869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Documents and Settings\Кармазина.TBC\Рабочий стол\Новая папка\klassika_dlja_malishej_motsart_muzika_dlja_malishej_mots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14488"/>
            <a:ext cx="928694" cy="92090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C:\Documents and Settings\Кармазина.TBC\Рабочий стол\к виртуальной выставке\моцарт\BolEncClas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500042"/>
            <a:ext cx="928694" cy="92869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3" descr="O:\Кармазина Л.И\классика ммммммм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86058"/>
            <a:ext cx="917537" cy="87414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C:\Documents and Settings\Кармазина.TBC\Рабочий стол\к виртуальной выставке\моцарт\56157fd86f4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941168"/>
            <a:ext cx="1000132" cy="10001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 descr="C:\Documents and Settings\Кармазина.TBC\Рабочий стол\к виртуальной выставке\моцарт\uk6749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500042"/>
            <a:ext cx="932583" cy="92991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 descr="C:\Documents and Settings\Кармазина.TBC\Рабочий стол\к виртуальной выставке\моцарт\3063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6710" y="2786059"/>
            <a:ext cx="904847" cy="90846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C:\Documents and Settings\Кармазина.TBC\Рабочий стол\Новая папка\40054588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3861048"/>
            <a:ext cx="928694" cy="92869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6" descr="C:\Documents and Settings\Кармазина.TBC\Рабочий стол\к виртуальной выставке\моцарт\cdmp3cddvd_104389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5013176"/>
            <a:ext cx="982273" cy="8731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Табличка 25"/>
          <p:cNvSpPr/>
          <p:nvPr/>
        </p:nvSpPr>
        <p:spPr>
          <a:xfrm>
            <a:off x="4499992" y="1772816"/>
            <a:ext cx="300039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абличка 26"/>
          <p:cNvSpPr/>
          <p:nvPr/>
        </p:nvSpPr>
        <p:spPr>
          <a:xfrm>
            <a:off x="4499992" y="2852936"/>
            <a:ext cx="3000396" cy="785818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абличка 27"/>
          <p:cNvSpPr/>
          <p:nvPr/>
        </p:nvSpPr>
        <p:spPr>
          <a:xfrm>
            <a:off x="4572000" y="3929066"/>
            <a:ext cx="300039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Табличка 28"/>
          <p:cNvSpPr/>
          <p:nvPr/>
        </p:nvSpPr>
        <p:spPr>
          <a:xfrm>
            <a:off x="4572000" y="5072074"/>
            <a:ext cx="300039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абличка 30"/>
          <p:cNvSpPr/>
          <p:nvPr/>
        </p:nvSpPr>
        <p:spPr>
          <a:xfrm>
            <a:off x="1428728" y="714356"/>
            <a:ext cx="2857520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абличка 31"/>
          <p:cNvSpPr/>
          <p:nvPr/>
        </p:nvSpPr>
        <p:spPr>
          <a:xfrm>
            <a:off x="4500562" y="714356"/>
            <a:ext cx="3000396" cy="857256"/>
          </a:xfrm>
          <a:prstGeom prst="plaqu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714480" y="142852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skerville" pitchFamily="2" charset="0"/>
              </a:rPr>
              <a:t>       Электронные издания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askerville" pitchFamily="2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836712"/>
            <a:ext cx="30015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энциклопедия классической музыки [Звукозапись] : музыкальный сборник.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ИЗДАТЕЛЬСТВО, 2008.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71604" y="1857364"/>
            <a:ext cx="264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Волшебная музыка Моцарта [Звукозапись] : классическая музыка для детей.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Маркон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2003.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(Первые встречи с музыкой).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47664" y="2924944"/>
            <a:ext cx="25717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Классика на все времена [Звукозапись] : музыкальный сборник.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М., 2010.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71604" y="3929066"/>
            <a:ext cx="264320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Вольфганг Амадей. Великие композиторы. Вольфганг Амадей Моцарт [Звукозапись] : музыкальный  сборник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 В.А. Моцарт.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2011. - 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(Музыка на все времена).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619672" y="5072074"/>
            <a:ext cx="273801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Моцарт, Вольфганг Амадей. Самые знаменитые произведения [Звукозапись] : музыкальный сборник 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 В.А. Моцарт.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БИЗНЕССОФТ</a:t>
            </a: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2008.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(Классика).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499992" y="764704"/>
            <a:ext cx="3071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Скрипка [Звукозапись] : скрипичные концерты : музыкальный сборник.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(Музыка на все времена. Классика на бис).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644008" y="2856183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знаменитых композиторов [Звукозапись] : шедевры классической музыки : музыкальный сборник.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2009. - 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lang="ru-RU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(Музыка на все времена).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4643438" y="3929066"/>
            <a:ext cx="300039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знаменитых произведений [Звукозапись] : музыкальный сборник : [на 4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].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 : Классицизм. -  М.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(Музыка на все времена. Шедевры классической музыки).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714876" y="5143512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Фортепиано  [Звукозапись] : музыкальный сборник.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Ардис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2010.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(С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(Музыка на все времена. Классика на бис).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Кармазина.TBC.000\Рабочий стол\Новая папка\66749_8_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700808"/>
            <a:ext cx="1056580" cy="93610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4008" y="1916832"/>
            <a:ext cx="29523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лучших произведений органной музыки [Звукозапись] : музыкальный сборник.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: РМГ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2009.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диск (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CD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mp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8988</Words>
  <Application>Microsoft Office PowerPoint</Application>
  <PresentationFormat>Экран (4:3)</PresentationFormat>
  <Paragraphs>333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ТБС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Кармазина</dc:creator>
  <cp:lastModifiedBy>Алдонина</cp:lastModifiedBy>
  <cp:revision>466</cp:revision>
  <dcterms:created xsi:type="dcterms:W3CDTF">2015-12-18T07:27:10Z</dcterms:created>
  <dcterms:modified xsi:type="dcterms:W3CDTF">2016-06-07T08:53:22Z</dcterms:modified>
</cp:coreProperties>
</file>